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6" r:id="rId2"/>
    <p:sldId id="298" r:id="rId3"/>
    <p:sldId id="317" r:id="rId4"/>
    <p:sldId id="318" r:id="rId5"/>
    <p:sldId id="319" r:id="rId6"/>
    <p:sldId id="299" r:id="rId7"/>
    <p:sldId id="321" r:id="rId8"/>
    <p:sldId id="322" r:id="rId9"/>
    <p:sldId id="300" r:id="rId10"/>
    <p:sldId id="301" r:id="rId11"/>
    <p:sldId id="302" r:id="rId12"/>
    <p:sldId id="327" r:id="rId13"/>
    <p:sldId id="326" r:id="rId14"/>
    <p:sldId id="32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F73EE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7608" autoAdjust="0"/>
  </p:normalViewPr>
  <p:slideViewPr>
    <p:cSldViewPr snapToGrid="0" showGuides="1">
      <p:cViewPr varScale="1">
        <p:scale>
          <a:sx n="62" d="100"/>
          <a:sy n="62" d="100"/>
        </p:scale>
        <p:origin x="618" y="48"/>
      </p:cViewPr>
      <p:guideLst>
        <p:guide orient="horz" pos="2137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77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45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90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99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92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9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01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078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38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83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38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6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58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7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</a:t>
            </a:r>
            <a:r>
              <a:rPr lang="zh-CN" altLang="en-US" sz="40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水印的</a:t>
            </a:r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性能评价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17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57BE219-01D7-4785-9CD0-4E810FE413FC}"/>
              </a:ext>
            </a:extLst>
          </p:cNvPr>
          <p:cNvGrpSpPr/>
          <p:nvPr/>
        </p:nvGrpSpPr>
        <p:grpSpPr>
          <a:xfrm>
            <a:off x="2563813" y="2166811"/>
            <a:ext cx="7391400" cy="3505200"/>
            <a:chOff x="2563813" y="2166811"/>
            <a:chExt cx="7391400" cy="3505200"/>
          </a:xfrm>
        </p:grpSpPr>
        <p:graphicFrame>
          <p:nvGraphicFramePr>
            <p:cNvPr id="62" name="对象 35844">
              <a:extLst>
                <a:ext uri="{FF2B5EF4-FFF2-40B4-BE49-F238E27FC236}">
                  <a16:creationId xmlns:a16="http://schemas.microsoft.com/office/drawing/2014/main" xmlns="" id="{D5202D90-61F4-40D9-BA6F-F648F60874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9949137"/>
                </p:ext>
              </p:extLst>
            </p:nvPr>
          </p:nvGraphicFramePr>
          <p:xfrm>
            <a:off x="5764213" y="3386011"/>
            <a:ext cx="4191000" cy="933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16" r:id="rId4" imgW="1663700" imgH="368300" progId="Equation.3">
                    <p:embed/>
                  </p:oleObj>
                </mc:Choice>
                <mc:Fallback>
                  <p:oleObj r:id="rId4" imgW="1663700" imgH="368300" progId="Equation.3">
                    <p:embed/>
                    <p:pic>
                      <p:nvPicPr>
                        <p:cNvPr id="27650" name="对象 3584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764213" y="3386011"/>
                          <a:ext cx="4191000" cy="9334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对象 35843">
              <a:extLst>
                <a:ext uri="{FF2B5EF4-FFF2-40B4-BE49-F238E27FC236}">
                  <a16:creationId xmlns:a16="http://schemas.microsoft.com/office/drawing/2014/main" xmlns="" id="{51F7DB1A-E9ED-4CED-B094-7AA7495905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8520264"/>
                </p:ext>
              </p:extLst>
            </p:nvPr>
          </p:nvGraphicFramePr>
          <p:xfrm>
            <a:off x="5764213" y="4605211"/>
            <a:ext cx="41910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17" r:id="rId6" imgW="1574165" imgH="355600" progId="Equation.3">
                    <p:embed/>
                  </p:oleObj>
                </mc:Choice>
                <mc:Fallback>
                  <p:oleObj r:id="rId6" imgW="1574165" imgH="355600" progId="Equation.3">
                    <p:embed/>
                    <p:pic>
                      <p:nvPicPr>
                        <p:cNvPr id="27651" name="对象 3584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764213" y="4605211"/>
                          <a:ext cx="4191000" cy="939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组合 35862">
              <a:extLst>
                <a:ext uri="{FF2B5EF4-FFF2-40B4-BE49-F238E27FC236}">
                  <a16:creationId xmlns:a16="http://schemas.microsoft.com/office/drawing/2014/main" xmlns="" id="{F80EC22D-BE83-46C8-9AFF-05DF7355F69F}"/>
                </a:ext>
              </a:extLst>
            </p:cNvPr>
            <p:cNvGrpSpPr/>
            <p:nvPr/>
          </p:nvGrpSpPr>
          <p:grpSpPr>
            <a:xfrm>
              <a:off x="2563813" y="2166811"/>
              <a:ext cx="7391400" cy="3505200"/>
              <a:chOff x="-3" y="-3"/>
              <a:chExt cx="3370" cy="1158"/>
            </a:xfrm>
          </p:grpSpPr>
          <p:grpSp>
            <p:nvGrpSpPr>
              <p:cNvPr id="65" name="组合 35860">
                <a:extLst>
                  <a:ext uri="{FF2B5EF4-FFF2-40B4-BE49-F238E27FC236}">
                    <a16:creationId xmlns:a16="http://schemas.microsoft.com/office/drawing/2014/main" xmlns="" id="{17799FC9-0811-4834-9881-1E325F903CE4}"/>
                  </a:ext>
                </a:extLst>
              </p:cNvPr>
              <p:cNvGrpSpPr/>
              <p:nvPr/>
            </p:nvGrpSpPr>
            <p:grpSpPr>
              <a:xfrm>
                <a:off x="0" y="0"/>
                <a:ext cx="3364" cy="1152"/>
                <a:chOff x="0" y="0"/>
                <a:chExt cx="3364" cy="1152"/>
              </a:xfrm>
            </p:grpSpPr>
            <p:grpSp>
              <p:nvGrpSpPr>
                <p:cNvPr id="67" name="组合 35851">
                  <a:extLst>
                    <a:ext uri="{FF2B5EF4-FFF2-40B4-BE49-F238E27FC236}">
                      <a16:creationId xmlns:a16="http://schemas.microsoft.com/office/drawing/2014/main" xmlns="" id="{0B5368DF-6B85-4183-A9CD-59411EF0F10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364" cy="384"/>
                  <a:chOff x="0" y="0"/>
                  <a:chExt cx="3364" cy="384"/>
                </a:xfrm>
              </p:grpSpPr>
              <p:sp>
                <p:nvSpPr>
                  <p:cNvPr id="80" name="矩形 35845">
                    <a:extLst>
                      <a:ext uri="{FF2B5EF4-FFF2-40B4-BE49-F238E27FC236}">
                        <a16:creationId xmlns:a16="http://schemas.microsoft.com/office/drawing/2014/main" xmlns="" id="{DA92E987-D782-488C-80A7-D175BAD2402A}"/>
                      </a:ext>
                    </a:extLst>
                  </p:cNvPr>
                  <p:cNvSpPr/>
                  <p:nvPr/>
                </p:nvSpPr>
                <p:spPr>
                  <a:xfrm>
                    <a:off x="43" y="0"/>
                    <a:ext cx="327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800" dirty="0">
                        <a:ea typeface="+mj-ea"/>
                      </a:rPr>
                      <a:t>相关失真度量</a:t>
                    </a:r>
                  </a:p>
                  <a:p>
                    <a:pPr algn="ctr" eaLnBrk="0" hangingPunct="0"/>
                    <a:endParaRPr lang="zh-CN" altLang="en-US" sz="2800" dirty="0">
                      <a:ea typeface="+mj-ea"/>
                    </a:endParaRPr>
                  </a:p>
                </p:txBody>
              </p:sp>
              <p:sp>
                <p:nvSpPr>
                  <p:cNvPr id="81" name="矩形 35850">
                    <a:extLst>
                      <a:ext uri="{FF2B5EF4-FFF2-40B4-BE49-F238E27FC236}">
                        <a16:creationId xmlns:a16="http://schemas.microsoft.com/office/drawing/2014/main" xmlns="" id="{08FA4B19-F86E-4C98-A2A8-53A4E6F472A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36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</p:grpSp>
            <p:grpSp>
              <p:nvGrpSpPr>
                <p:cNvPr id="68" name="组合 35853">
                  <a:extLst>
                    <a:ext uri="{FF2B5EF4-FFF2-40B4-BE49-F238E27FC236}">
                      <a16:creationId xmlns:a16="http://schemas.microsoft.com/office/drawing/2014/main" xmlns="" id="{46698E21-1BFA-4F6D-B1BA-25AB964D1A58}"/>
                    </a:ext>
                  </a:extLst>
                </p:cNvPr>
                <p:cNvGrpSpPr/>
                <p:nvPr/>
              </p:nvGrpSpPr>
              <p:grpSpPr>
                <a:xfrm>
                  <a:off x="0" y="384"/>
                  <a:ext cx="1430" cy="384"/>
                  <a:chOff x="0" y="384"/>
                  <a:chExt cx="1430" cy="384"/>
                </a:xfrm>
              </p:grpSpPr>
              <p:sp>
                <p:nvSpPr>
                  <p:cNvPr id="78" name="矩形 35846">
                    <a:extLst>
                      <a:ext uri="{FF2B5EF4-FFF2-40B4-BE49-F238E27FC236}">
                        <a16:creationId xmlns:a16="http://schemas.microsoft.com/office/drawing/2014/main" xmlns="" id="{EC45A4FD-5529-4B15-B2E7-4F726460F0F4}"/>
                      </a:ext>
                    </a:extLst>
                  </p:cNvPr>
                  <p:cNvSpPr/>
                  <p:nvPr/>
                </p:nvSpPr>
                <p:spPr>
                  <a:xfrm>
                    <a:off x="43" y="384"/>
                    <a:ext cx="1344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800" dirty="0">
                        <a:ea typeface="+mj-ea"/>
                      </a:rPr>
                      <a:t>归一化互相关</a:t>
                    </a:r>
                  </a:p>
                  <a:p>
                    <a:pPr algn="ctr" eaLnBrk="0" hangingPunct="0"/>
                    <a:endParaRPr lang="zh-CN" altLang="en-US" sz="2800" dirty="0">
                      <a:ea typeface="+mj-ea"/>
                    </a:endParaRPr>
                  </a:p>
                </p:txBody>
              </p:sp>
              <p:sp>
                <p:nvSpPr>
                  <p:cNvPr id="79" name="矩形 35852">
                    <a:extLst>
                      <a:ext uri="{FF2B5EF4-FFF2-40B4-BE49-F238E27FC236}">
                        <a16:creationId xmlns:a16="http://schemas.microsoft.com/office/drawing/2014/main" xmlns="" id="{22D1E5E9-803D-40CB-BB37-674FA0F65583}"/>
                      </a:ext>
                    </a:extLst>
                  </p:cNvPr>
                  <p:cNvSpPr/>
                  <p:nvPr/>
                </p:nvSpPr>
                <p:spPr>
                  <a:xfrm>
                    <a:off x="0" y="384"/>
                    <a:ext cx="1430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</p:grpSp>
            <p:grpSp>
              <p:nvGrpSpPr>
                <p:cNvPr id="69" name="组合 35855">
                  <a:extLst>
                    <a:ext uri="{FF2B5EF4-FFF2-40B4-BE49-F238E27FC236}">
                      <a16:creationId xmlns:a16="http://schemas.microsoft.com/office/drawing/2014/main" xmlns="" id="{DAFE0B73-D837-4790-8CBD-FFD496902911}"/>
                    </a:ext>
                  </a:extLst>
                </p:cNvPr>
                <p:cNvGrpSpPr/>
                <p:nvPr/>
              </p:nvGrpSpPr>
              <p:grpSpPr>
                <a:xfrm>
                  <a:off x="1430" y="384"/>
                  <a:ext cx="1934" cy="384"/>
                  <a:chOff x="1430" y="384"/>
                  <a:chExt cx="1934" cy="384"/>
                </a:xfrm>
              </p:grpSpPr>
              <p:sp>
                <p:nvSpPr>
                  <p:cNvPr id="76" name="矩形 35847">
                    <a:extLst>
                      <a:ext uri="{FF2B5EF4-FFF2-40B4-BE49-F238E27FC236}">
                        <a16:creationId xmlns:a16="http://schemas.microsoft.com/office/drawing/2014/main" xmlns="" id="{B48F2690-7A44-4112-B942-9B200F27CF62}"/>
                      </a:ext>
                    </a:extLst>
                  </p:cNvPr>
                  <p:cNvSpPr/>
                  <p:nvPr/>
                </p:nvSpPr>
                <p:spPr>
                  <a:xfrm>
                    <a:off x="1473" y="384"/>
                    <a:ext cx="184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  <p:sp>
                <p:nvSpPr>
                  <p:cNvPr id="77" name="矩形 35854">
                    <a:extLst>
                      <a:ext uri="{FF2B5EF4-FFF2-40B4-BE49-F238E27FC236}">
                        <a16:creationId xmlns:a16="http://schemas.microsoft.com/office/drawing/2014/main" xmlns="" id="{77C4C015-AA0E-42D4-A2DC-0C1B217C2761}"/>
                      </a:ext>
                    </a:extLst>
                  </p:cNvPr>
                  <p:cNvSpPr/>
                  <p:nvPr/>
                </p:nvSpPr>
                <p:spPr>
                  <a:xfrm>
                    <a:off x="1430" y="384"/>
                    <a:ext cx="193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</p:grpSp>
            <p:grpSp>
              <p:nvGrpSpPr>
                <p:cNvPr id="70" name="组合 35857">
                  <a:extLst>
                    <a:ext uri="{FF2B5EF4-FFF2-40B4-BE49-F238E27FC236}">
                      <a16:creationId xmlns:a16="http://schemas.microsoft.com/office/drawing/2014/main" xmlns="" id="{6201CB8E-4EB9-4D72-97C3-128019C7B5C6}"/>
                    </a:ext>
                  </a:extLst>
                </p:cNvPr>
                <p:cNvGrpSpPr/>
                <p:nvPr/>
              </p:nvGrpSpPr>
              <p:grpSpPr>
                <a:xfrm>
                  <a:off x="0" y="768"/>
                  <a:ext cx="1430" cy="384"/>
                  <a:chOff x="0" y="768"/>
                  <a:chExt cx="1430" cy="384"/>
                </a:xfrm>
              </p:grpSpPr>
              <p:sp>
                <p:nvSpPr>
                  <p:cNvPr id="74" name="矩形 35848">
                    <a:extLst>
                      <a:ext uri="{FF2B5EF4-FFF2-40B4-BE49-F238E27FC236}">
                        <a16:creationId xmlns:a16="http://schemas.microsoft.com/office/drawing/2014/main" xmlns="" id="{DD51643D-8B1A-4572-8656-103E48D8F4F7}"/>
                      </a:ext>
                    </a:extLst>
                  </p:cNvPr>
                  <p:cNvSpPr/>
                  <p:nvPr/>
                </p:nvSpPr>
                <p:spPr>
                  <a:xfrm>
                    <a:off x="43" y="768"/>
                    <a:ext cx="1344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800" dirty="0">
                        <a:ea typeface="+mj-ea"/>
                      </a:rPr>
                      <a:t>相关质量</a:t>
                    </a:r>
                  </a:p>
                  <a:p>
                    <a:pPr algn="ctr" eaLnBrk="0" hangingPunct="0"/>
                    <a:endParaRPr lang="zh-CN" altLang="en-US" sz="2400" dirty="0">
                      <a:ea typeface="+mj-ea"/>
                    </a:endParaRPr>
                  </a:p>
                </p:txBody>
              </p:sp>
              <p:sp>
                <p:nvSpPr>
                  <p:cNvPr id="75" name="矩形 35856">
                    <a:extLst>
                      <a:ext uri="{FF2B5EF4-FFF2-40B4-BE49-F238E27FC236}">
                        <a16:creationId xmlns:a16="http://schemas.microsoft.com/office/drawing/2014/main" xmlns="" id="{B45F3C92-2A3D-445F-B918-493AC24D9BA3}"/>
                      </a:ext>
                    </a:extLst>
                  </p:cNvPr>
                  <p:cNvSpPr/>
                  <p:nvPr/>
                </p:nvSpPr>
                <p:spPr>
                  <a:xfrm>
                    <a:off x="0" y="768"/>
                    <a:ext cx="1430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</p:grpSp>
            <p:grpSp>
              <p:nvGrpSpPr>
                <p:cNvPr id="71" name="组合 35859">
                  <a:extLst>
                    <a:ext uri="{FF2B5EF4-FFF2-40B4-BE49-F238E27FC236}">
                      <a16:creationId xmlns:a16="http://schemas.microsoft.com/office/drawing/2014/main" xmlns="" id="{E2905A38-BD80-42FB-83C3-248E83C7E718}"/>
                    </a:ext>
                  </a:extLst>
                </p:cNvPr>
                <p:cNvGrpSpPr/>
                <p:nvPr/>
              </p:nvGrpSpPr>
              <p:grpSpPr>
                <a:xfrm>
                  <a:off x="1430" y="768"/>
                  <a:ext cx="1934" cy="384"/>
                  <a:chOff x="1430" y="768"/>
                  <a:chExt cx="1934" cy="384"/>
                </a:xfrm>
              </p:grpSpPr>
              <p:sp>
                <p:nvSpPr>
                  <p:cNvPr id="72" name="矩形 35849">
                    <a:extLst>
                      <a:ext uri="{FF2B5EF4-FFF2-40B4-BE49-F238E27FC236}">
                        <a16:creationId xmlns:a16="http://schemas.microsoft.com/office/drawing/2014/main" xmlns="" id="{223B96C7-F55C-4822-998D-C3197C4248BD}"/>
                      </a:ext>
                    </a:extLst>
                  </p:cNvPr>
                  <p:cNvSpPr/>
                  <p:nvPr/>
                </p:nvSpPr>
                <p:spPr>
                  <a:xfrm>
                    <a:off x="1473" y="768"/>
                    <a:ext cx="184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  <p:sp>
                <p:nvSpPr>
                  <p:cNvPr id="73" name="矩形 35858">
                    <a:extLst>
                      <a:ext uri="{FF2B5EF4-FFF2-40B4-BE49-F238E27FC236}">
                        <a16:creationId xmlns:a16="http://schemas.microsoft.com/office/drawing/2014/main" xmlns="" id="{2909AABD-978C-4757-A560-99D7642F717E}"/>
                      </a:ext>
                    </a:extLst>
                  </p:cNvPr>
                  <p:cNvSpPr/>
                  <p:nvPr/>
                </p:nvSpPr>
                <p:spPr>
                  <a:xfrm>
                    <a:off x="1430" y="768"/>
                    <a:ext cx="193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>
                      <a:ea typeface="+mj-ea"/>
                    </a:endParaRPr>
                  </a:p>
                </p:txBody>
              </p:sp>
            </p:grpSp>
          </p:grpSp>
          <p:sp>
            <p:nvSpPr>
              <p:cNvPr id="66" name="矩形 35861">
                <a:extLst>
                  <a:ext uri="{FF2B5EF4-FFF2-40B4-BE49-F238E27FC236}">
                    <a16:creationId xmlns:a16="http://schemas.microsoft.com/office/drawing/2014/main" xmlns="" id="{9E90CFB8-E45B-4913-8C6A-29C85DBA609C}"/>
                  </a:ext>
                </a:extLst>
              </p:cNvPr>
              <p:cNvSpPr/>
              <p:nvPr/>
            </p:nvSpPr>
            <p:spPr>
              <a:xfrm>
                <a:off x="-3" y="-3"/>
                <a:ext cx="3370" cy="1158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t"/>
              <a:lstStyle/>
              <a:p>
                <a:endParaRPr lang="zh-CN" altLang="en-US" sz="2400" dirty="0">
                  <a:ea typeface="+mj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643C7F4A-36B2-480E-B9D3-B0AC00325122}"/>
              </a:ext>
            </a:extLst>
          </p:cNvPr>
          <p:cNvGrpSpPr/>
          <p:nvPr/>
        </p:nvGrpSpPr>
        <p:grpSpPr>
          <a:xfrm>
            <a:off x="4557315" y="552990"/>
            <a:ext cx="3405585" cy="791052"/>
            <a:chOff x="824070" y="1564267"/>
            <a:chExt cx="3405585" cy="79105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xmlns="" id="{E45032F8-458F-422D-B21B-E611E04FF944}"/>
                </a:ext>
              </a:extLst>
            </p:cNvPr>
            <p:cNvSpPr/>
            <p:nvPr/>
          </p:nvSpPr>
          <p:spPr>
            <a:xfrm>
              <a:off x="824070" y="1740416"/>
              <a:ext cx="340558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0FB15EE6-4D11-4914-BF3D-4316C54EA2BA}"/>
                </a:ext>
              </a:extLst>
            </p:cNvPr>
            <p:cNvSpPr/>
            <p:nvPr/>
          </p:nvSpPr>
          <p:spPr>
            <a:xfrm>
              <a:off x="1663425" y="1846846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客观失真度量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72DEDF4F-8695-46A7-ADEA-5CFD013B3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18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DE82B859-9710-476A-8D85-EB6AC1C2ED65}"/>
              </a:ext>
            </a:extLst>
          </p:cNvPr>
          <p:cNvGrpSpPr/>
          <p:nvPr/>
        </p:nvGrpSpPr>
        <p:grpSpPr>
          <a:xfrm>
            <a:off x="2731888" y="1957801"/>
            <a:ext cx="7018337" cy="4376113"/>
            <a:chOff x="2144713" y="1712913"/>
            <a:chExt cx="7162800" cy="4466189"/>
          </a:xfrm>
        </p:grpSpPr>
        <p:graphicFrame>
          <p:nvGraphicFramePr>
            <p:cNvPr id="27" name="对象 27654">
              <a:extLst>
                <a:ext uri="{FF2B5EF4-FFF2-40B4-BE49-F238E27FC236}">
                  <a16:creationId xmlns:a16="http://schemas.microsoft.com/office/drawing/2014/main" xmlns="" id="{BA33EDFA-FC86-455A-B1A1-45FE6DF501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0555173"/>
                </p:ext>
              </p:extLst>
            </p:nvPr>
          </p:nvGraphicFramePr>
          <p:xfrm>
            <a:off x="5192713" y="3160713"/>
            <a:ext cx="4038600" cy="760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0" r:id="rId4" imgW="1968500" imgH="368300" progId="Equation.3">
                    <p:embed/>
                  </p:oleObj>
                </mc:Choice>
                <mc:Fallback>
                  <p:oleObj r:id="rId4" imgW="1968500" imgH="368300" progId="Equation.3">
                    <p:embed/>
                    <p:pic>
                      <p:nvPicPr>
                        <p:cNvPr id="28674" name="对象 2765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92713" y="3160713"/>
                          <a:ext cx="4038600" cy="7604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653">
              <a:extLst>
                <a:ext uri="{FF2B5EF4-FFF2-40B4-BE49-F238E27FC236}">
                  <a16:creationId xmlns:a16="http://schemas.microsoft.com/office/drawing/2014/main" xmlns="" id="{13342AD5-D3EC-4077-9E3E-335B2084C2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71352471"/>
                </p:ext>
              </p:extLst>
            </p:nvPr>
          </p:nvGraphicFramePr>
          <p:xfrm>
            <a:off x="6220001" y="3760141"/>
            <a:ext cx="2971800" cy="858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1" r:id="rId6" imgW="1943100" imgH="558800" progId="Equation.3">
                    <p:embed/>
                  </p:oleObj>
                </mc:Choice>
                <mc:Fallback>
                  <p:oleObj r:id="rId6" imgW="1943100" imgH="558800" progId="Equation.3">
                    <p:embed/>
                    <p:pic>
                      <p:nvPicPr>
                        <p:cNvPr id="28675" name="对象 2765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20001" y="3760141"/>
                          <a:ext cx="2971800" cy="8588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7652">
              <a:extLst>
                <a:ext uri="{FF2B5EF4-FFF2-40B4-BE49-F238E27FC236}">
                  <a16:creationId xmlns:a16="http://schemas.microsoft.com/office/drawing/2014/main" xmlns="" id="{7FD25391-B0A8-43AB-B8A0-0D3A192CF6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124536"/>
                </p:ext>
              </p:extLst>
            </p:nvPr>
          </p:nvGraphicFramePr>
          <p:xfrm>
            <a:off x="5268913" y="4837113"/>
            <a:ext cx="3733800" cy="1077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2" r:id="rId8" imgW="1485900" imgH="431800" progId="Equation.3">
                    <p:embed/>
                  </p:oleObj>
                </mc:Choice>
                <mc:Fallback>
                  <p:oleObj r:id="rId8" imgW="1485900" imgH="431800" progId="Equation.3">
                    <p:embed/>
                    <p:pic>
                      <p:nvPicPr>
                        <p:cNvPr id="28676" name="对象 27652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68913" y="4837113"/>
                          <a:ext cx="3733800" cy="10779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矩形 27660">
              <a:extLst>
                <a:ext uri="{FF2B5EF4-FFF2-40B4-BE49-F238E27FC236}">
                  <a16:creationId xmlns:a16="http://schemas.microsoft.com/office/drawing/2014/main" xmlns="" id="{7CB5215C-F7BE-44A2-820A-65FC2B5812DC}"/>
                </a:ext>
              </a:extLst>
            </p:cNvPr>
            <p:cNvSpPr/>
            <p:nvPr/>
          </p:nvSpPr>
          <p:spPr>
            <a:xfrm>
              <a:off x="4522788" y="4056063"/>
              <a:ext cx="2933700" cy="26699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100" dirty="0"/>
                <a:t>    </a:t>
              </a:r>
              <a:endParaRPr lang="zh-CN" altLang="en-US" sz="2400" dirty="0"/>
            </a:p>
          </p:txBody>
        </p:sp>
        <p:grpSp>
          <p:nvGrpSpPr>
            <p:cNvPr id="31" name="组合 27673">
              <a:extLst>
                <a:ext uri="{FF2B5EF4-FFF2-40B4-BE49-F238E27FC236}">
                  <a16:creationId xmlns:a16="http://schemas.microsoft.com/office/drawing/2014/main" xmlns="" id="{4491967D-A319-4444-B6A2-348C73DB78E0}"/>
                </a:ext>
              </a:extLst>
            </p:cNvPr>
            <p:cNvGrpSpPr/>
            <p:nvPr/>
          </p:nvGrpSpPr>
          <p:grpSpPr>
            <a:xfrm>
              <a:off x="2144713" y="1712913"/>
              <a:ext cx="7162800" cy="4466189"/>
              <a:chOff x="-3" y="-3"/>
              <a:chExt cx="3370" cy="1212"/>
            </a:xfrm>
          </p:grpSpPr>
          <p:grpSp>
            <p:nvGrpSpPr>
              <p:cNvPr id="32" name="组合 27671">
                <a:extLst>
                  <a:ext uri="{FF2B5EF4-FFF2-40B4-BE49-F238E27FC236}">
                    <a16:creationId xmlns:a16="http://schemas.microsoft.com/office/drawing/2014/main" xmlns="" id="{5B6BD6AC-5EAD-42B1-92B8-EDD3DA0AC671}"/>
                  </a:ext>
                </a:extLst>
              </p:cNvPr>
              <p:cNvGrpSpPr/>
              <p:nvPr/>
            </p:nvGrpSpPr>
            <p:grpSpPr>
              <a:xfrm>
                <a:off x="0" y="0"/>
                <a:ext cx="3364" cy="1209"/>
                <a:chOff x="0" y="0"/>
                <a:chExt cx="3364" cy="1209"/>
              </a:xfrm>
            </p:grpSpPr>
            <p:grpSp>
              <p:nvGrpSpPr>
                <p:cNvPr id="34" name="组合 27662">
                  <a:extLst>
                    <a:ext uri="{FF2B5EF4-FFF2-40B4-BE49-F238E27FC236}">
                      <a16:creationId xmlns:a16="http://schemas.microsoft.com/office/drawing/2014/main" xmlns="" id="{0D222059-2CA9-45BD-966E-494FFB82ABF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364" cy="384"/>
                  <a:chOff x="0" y="0"/>
                  <a:chExt cx="3364" cy="384"/>
                </a:xfrm>
              </p:grpSpPr>
              <p:sp>
                <p:nvSpPr>
                  <p:cNvPr id="47" name="矩形 27655">
                    <a:extLst>
                      <a:ext uri="{FF2B5EF4-FFF2-40B4-BE49-F238E27FC236}">
                        <a16:creationId xmlns:a16="http://schemas.microsoft.com/office/drawing/2014/main" xmlns="" id="{E74B0FC9-D691-40BE-B52E-814DD5E538FC}"/>
                      </a:ext>
                    </a:extLst>
                  </p:cNvPr>
                  <p:cNvSpPr/>
                  <p:nvPr/>
                </p:nvSpPr>
                <p:spPr>
                  <a:xfrm>
                    <a:off x="43" y="0"/>
                    <a:ext cx="327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just"/>
                    <a:r>
                      <a:rPr lang="zh-CN" altLang="en-US" sz="3200" dirty="0"/>
                      <a:t>其它</a:t>
                    </a:r>
                  </a:p>
                  <a:p>
                    <a:pPr algn="just" eaLnBrk="0" hangingPunct="0"/>
                    <a:endParaRPr lang="zh-CN" altLang="en-US" sz="3200" dirty="0"/>
                  </a:p>
                </p:txBody>
              </p:sp>
              <p:sp>
                <p:nvSpPr>
                  <p:cNvPr id="48" name="矩形 27661">
                    <a:extLst>
                      <a:ext uri="{FF2B5EF4-FFF2-40B4-BE49-F238E27FC236}">
                        <a16:creationId xmlns:a16="http://schemas.microsoft.com/office/drawing/2014/main" xmlns="" id="{0851F362-4713-4249-B048-EDF76613394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36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/>
                  </a:p>
                </p:txBody>
              </p:sp>
            </p:grpSp>
            <p:grpSp>
              <p:nvGrpSpPr>
                <p:cNvPr id="35" name="组合 27664">
                  <a:extLst>
                    <a:ext uri="{FF2B5EF4-FFF2-40B4-BE49-F238E27FC236}">
                      <a16:creationId xmlns:a16="http://schemas.microsoft.com/office/drawing/2014/main" xmlns="" id="{8952C162-A7A6-483B-965F-A654F06BC52A}"/>
                    </a:ext>
                  </a:extLst>
                </p:cNvPr>
                <p:cNvGrpSpPr/>
                <p:nvPr/>
              </p:nvGrpSpPr>
              <p:grpSpPr>
                <a:xfrm>
                  <a:off x="0" y="384"/>
                  <a:ext cx="1430" cy="384"/>
                  <a:chOff x="0" y="384"/>
                  <a:chExt cx="1430" cy="384"/>
                </a:xfrm>
              </p:grpSpPr>
              <p:sp>
                <p:nvSpPr>
                  <p:cNvPr id="45" name="矩形 27656">
                    <a:extLst>
                      <a:ext uri="{FF2B5EF4-FFF2-40B4-BE49-F238E27FC236}">
                        <a16:creationId xmlns:a16="http://schemas.microsoft.com/office/drawing/2014/main" xmlns="" id="{6991B93C-8F12-4410-8C3E-643615E0C0E2}"/>
                      </a:ext>
                    </a:extLst>
                  </p:cNvPr>
                  <p:cNvSpPr/>
                  <p:nvPr/>
                </p:nvSpPr>
                <p:spPr>
                  <a:xfrm>
                    <a:off x="43" y="384"/>
                    <a:ext cx="1344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全局西格马信噪比</a:t>
                    </a:r>
                  </a:p>
                  <a:p>
                    <a:pPr algn="ctr" eaLnBrk="0" hangingPunct="0"/>
                    <a:endParaRPr lang="zh-CN" altLang="en-US" sz="2000" dirty="0"/>
                  </a:p>
                </p:txBody>
              </p:sp>
              <p:sp>
                <p:nvSpPr>
                  <p:cNvPr id="46" name="矩形 27663">
                    <a:extLst>
                      <a:ext uri="{FF2B5EF4-FFF2-40B4-BE49-F238E27FC236}">
                        <a16:creationId xmlns:a16="http://schemas.microsoft.com/office/drawing/2014/main" xmlns="" id="{BA230FB7-0E4A-4A99-8AEE-235795957212}"/>
                      </a:ext>
                    </a:extLst>
                  </p:cNvPr>
                  <p:cNvSpPr/>
                  <p:nvPr/>
                </p:nvSpPr>
                <p:spPr>
                  <a:xfrm>
                    <a:off x="0" y="384"/>
                    <a:ext cx="1430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/>
                  </a:p>
                </p:txBody>
              </p:sp>
            </p:grpSp>
            <p:grpSp>
              <p:nvGrpSpPr>
                <p:cNvPr id="36" name="组合 27666">
                  <a:extLst>
                    <a:ext uri="{FF2B5EF4-FFF2-40B4-BE49-F238E27FC236}">
                      <a16:creationId xmlns:a16="http://schemas.microsoft.com/office/drawing/2014/main" xmlns="" id="{02D6D8BF-B421-4405-BCBA-85F3C8BF81AF}"/>
                    </a:ext>
                  </a:extLst>
                </p:cNvPr>
                <p:cNvGrpSpPr/>
                <p:nvPr/>
              </p:nvGrpSpPr>
              <p:grpSpPr>
                <a:xfrm>
                  <a:off x="1430" y="384"/>
                  <a:ext cx="1934" cy="400"/>
                  <a:chOff x="1430" y="384"/>
                  <a:chExt cx="1934" cy="400"/>
                </a:xfrm>
              </p:grpSpPr>
              <p:sp>
                <p:nvSpPr>
                  <p:cNvPr id="43" name="矩形 27657">
                    <a:extLst>
                      <a:ext uri="{FF2B5EF4-FFF2-40B4-BE49-F238E27FC236}">
                        <a16:creationId xmlns:a16="http://schemas.microsoft.com/office/drawing/2014/main" xmlns="" id="{D9D4A2DC-A464-4D07-AF26-B86407A808D6}"/>
                      </a:ext>
                    </a:extLst>
                  </p:cNvPr>
                  <p:cNvSpPr/>
                  <p:nvPr/>
                </p:nvSpPr>
                <p:spPr>
                  <a:xfrm>
                    <a:off x="1473" y="400"/>
                    <a:ext cx="184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lang="zh-CN" altLang="en-US" sz="1050" dirty="0"/>
                  </a:p>
                  <a:p>
                    <a:pPr algn="ctr"/>
                    <a:endParaRPr lang="zh-CN" altLang="en-US" sz="1050" dirty="0"/>
                  </a:p>
                  <a:p>
                    <a:r>
                      <a:rPr lang="zh-CN" altLang="en-US" sz="2400" dirty="0"/>
                      <a:t>其中，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44" name="矩形 27665">
                    <a:extLst>
                      <a:ext uri="{FF2B5EF4-FFF2-40B4-BE49-F238E27FC236}">
                        <a16:creationId xmlns:a16="http://schemas.microsoft.com/office/drawing/2014/main" xmlns="" id="{B5F77672-32CF-41E7-A44E-DE016EAADD2B}"/>
                      </a:ext>
                    </a:extLst>
                  </p:cNvPr>
                  <p:cNvSpPr/>
                  <p:nvPr/>
                </p:nvSpPr>
                <p:spPr>
                  <a:xfrm>
                    <a:off x="1430" y="384"/>
                    <a:ext cx="193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/>
                  </a:p>
                </p:txBody>
              </p:sp>
            </p:grpSp>
            <p:grpSp>
              <p:nvGrpSpPr>
                <p:cNvPr id="37" name="组合 27668">
                  <a:extLst>
                    <a:ext uri="{FF2B5EF4-FFF2-40B4-BE49-F238E27FC236}">
                      <a16:creationId xmlns:a16="http://schemas.microsoft.com/office/drawing/2014/main" xmlns="" id="{4560A28B-D910-4D48-A46C-436C7F3D2E65}"/>
                    </a:ext>
                  </a:extLst>
                </p:cNvPr>
                <p:cNvGrpSpPr/>
                <p:nvPr/>
              </p:nvGrpSpPr>
              <p:grpSpPr>
                <a:xfrm>
                  <a:off x="0" y="768"/>
                  <a:ext cx="1430" cy="441"/>
                  <a:chOff x="0" y="768"/>
                  <a:chExt cx="1430" cy="441"/>
                </a:xfrm>
              </p:grpSpPr>
              <p:sp>
                <p:nvSpPr>
                  <p:cNvPr id="41" name="矩形 27658">
                    <a:extLst>
                      <a:ext uri="{FF2B5EF4-FFF2-40B4-BE49-F238E27FC236}">
                        <a16:creationId xmlns:a16="http://schemas.microsoft.com/office/drawing/2014/main" xmlns="" id="{EB5E058D-750C-418A-ABA4-BF5BDB4259E9}"/>
                      </a:ext>
                    </a:extLst>
                  </p:cNvPr>
                  <p:cNvSpPr/>
                  <p:nvPr/>
                </p:nvSpPr>
                <p:spPr>
                  <a:xfrm>
                    <a:off x="64" y="825"/>
                    <a:ext cx="1344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直方图相似性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42" name="矩形 27667">
                    <a:extLst>
                      <a:ext uri="{FF2B5EF4-FFF2-40B4-BE49-F238E27FC236}">
                        <a16:creationId xmlns:a16="http://schemas.microsoft.com/office/drawing/2014/main" xmlns="" id="{363E4043-DB53-4B90-B478-06F3EED67047}"/>
                      </a:ext>
                    </a:extLst>
                  </p:cNvPr>
                  <p:cNvSpPr/>
                  <p:nvPr/>
                </p:nvSpPr>
                <p:spPr>
                  <a:xfrm>
                    <a:off x="0" y="768"/>
                    <a:ext cx="1430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/>
                  </a:p>
                </p:txBody>
              </p:sp>
            </p:grpSp>
            <p:grpSp>
              <p:nvGrpSpPr>
                <p:cNvPr id="38" name="组合 27670">
                  <a:extLst>
                    <a:ext uri="{FF2B5EF4-FFF2-40B4-BE49-F238E27FC236}">
                      <a16:creationId xmlns:a16="http://schemas.microsoft.com/office/drawing/2014/main" xmlns="" id="{A1E4D545-B7B5-4B65-97FD-B40CE25409E0}"/>
                    </a:ext>
                  </a:extLst>
                </p:cNvPr>
                <p:cNvGrpSpPr/>
                <p:nvPr/>
              </p:nvGrpSpPr>
              <p:grpSpPr>
                <a:xfrm>
                  <a:off x="1430" y="768"/>
                  <a:ext cx="1934" cy="384"/>
                  <a:chOff x="1430" y="768"/>
                  <a:chExt cx="1934" cy="384"/>
                </a:xfrm>
              </p:grpSpPr>
              <p:sp>
                <p:nvSpPr>
                  <p:cNvPr id="39" name="矩形 27659">
                    <a:extLst>
                      <a:ext uri="{FF2B5EF4-FFF2-40B4-BE49-F238E27FC236}">
                        <a16:creationId xmlns:a16="http://schemas.microsoft.com/office/drawing/2014/main" xmlns="" id="{86902DA1-4361-4DCB-89AE-733B0E74902C}"/>
                      </a:ext>
                    </a:extLst>
                  </p:cNvPr>
                  <p:cNvSpPr/>
                  <p:nvPr/>
                </p:nvSpPr>
                <p:spPr>
                  <a:xfrm>
                    <a:off x="1473" y="768"/>
                    <a:ext cx="184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endParaRPr lang="zh-CN" altLang="en-US" sz="1100" dirty="0"/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40" name="矩形 27669">
                    <a:extLst>
                      <a:ext uri="{FF2B5EF4-FFF2-40B4-BE49-F238E27FC236}">
                        <a16:creationId xmlns:a16="http://schemas.microsoft.com/office/drawing/2014/main" xmlns="" id="{2B6DD35C-B7F3-4740-A2FA-A2A81FDE6B16}"/>
                      </a:ext>
                    </a:extLst>
                  </p:cNvPr>
                  <p:cNvSpPr/>
                  <p:nvPr/>
                </p:nvSpPr>
                <p:spPr>
                  <a:xfrm>
                    <a:off x="1430" y="768"/>
                    <a:ext cx="193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400" dirty="0"/>
                  </a:p>
                </p:txBody>
              </p:sp>
            </p:grpSp>
          </p:grpSp>
          <p:sp>
            <p:nvSpPr>
              <p:cNvPr id="33" name="矩形 27672">
                <a:extLst>
                  <a:ext uri="{FF2B5EF4-FFF2-40B4-BE49-F238E27FC236}">
                    <a16:creationId xmlns:a16="http://schemas.microsoft.com/office/drawing/2014/main" xmlns="" id="{4DF4D874-5B16-44C4-B025-BD9FBADC9504}"/>
                  </a:ext>
                </a:extLst>
              </p:cNvPr>
              <p:cNvSpPr/>
              <p:nvPr/>
            </p:nvSpPr>
            <p:spPr>
              <a:xfrm>
                <a:off x="-3" y="-3"/>
                <a:ext cx="3370" cy="1158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t"/>
              <a:lstStyle/>
              <a:p>
                <a:endParaRPr lang="zh-CN" altLang="en-US" sz="2400" dirty="0"/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F8395900-447C-42BF-86F3-E6CD4FFCEAF6}"/>
              </a:ext>
            </a:extLst>
          </p:cNvPr>
          <p:cNvGrpSpPr/>
          <p:nvPr/>
        </p:nvGrpSpPr>
        <p:grpSpPr>
          <a:xfrm>
            <a:off x="4557315" y="552990"/>
            <a:ext cx="3405585" cy="791052"/>
            <a:chOff x="824070" y="1564267"/>
            <a:chExt cx="3405585" cy="79105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xmlns="" id="{855D1B15-11F1-4C2C-9D2C-840A0C933F9E}"/>
                </a:ext>
              </a:extLst>
            </p:cNvPr>
            <p:cNvSpPr/>
            <p:nvPr/>
          </p:nvSpPr>
          <p:spPr>
            <a:xfrm>
              <a:off x="824070" y="1740416"/>
              <a:ext cx="340558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E68C5E40-91CD-492F-B6C8-93D0B2EF3C0A}"/>
                </a:ext>
              </a:extLst>
            </p:cNvPr>
            <p:cNvSpPr/>
            <p:nvPr/>
          </p:nvSpPr>
          <p:spPr>
            <a:xfrm>
              <a:off x="1663425" y="1846846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客观失真度量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xmlns="" id="{16B9EFC6-133D-4FB6-8B92-BF0F86E3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0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483815" cy="791052"/>
            <a:chOff x="824070" y="1564267"/>
            <a:chExt cx="44838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4838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416320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zh-CN" sz="2800" dirty="0">
                  <a:solidFill>
                    <a:schemeClr val="bg1"/>
                  </a:solidFill>
                  <a:ea typeface="+mj-ea"/>
                </a:rPr>
                <a:t>信噪比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和峰值</a:t>
              </a: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信噪比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014933" cy="554008"/>
            <a:chOff x="1962782" y="3317604"/>
            <a:chExt cx="3132002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信噪比：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0" y="2835573"/>
            <a:ext cx="8815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信噪比</a:t>
            </a:r>
            <a:r>
              <a:rPr lang="en-US" altLang="zh-CN" sz="2400" dirty="0"/>
              <a:t>(Signal Noise </a:t>
            </a:r>
            <a:r>
              <a:rPr lang="en-US" altLang="zh-CN" sz="2400" dirty="0" smtClean="0"/>
              <a:t>Ratio , SNR)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通常以分贝</a:t>
            </a:r>
            <a:r>
              <a:rPr lang="en-US" altLang="zh-CN" sz="2400" dirty="0"/>
              <a:t>(dB)</a:t>
            </a:r>
            <a:r>
              <a:rPr lang="zh-CN" altLang="zh-CN" sz="2400" dirty="0"/>
              <a:t>来表示</a:t>
            </a:r>
            <a:r>
              <a:rPr lang="zh-CN" altLang="en-US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1414067" y="4098956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峰值信噪比：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547520" y="4779967"/>
            <a:ext cx="9029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峰值信噪比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Peak </a:t>
            </a:r>
            <a:r>
              <a:rPr lang="en-US" altLang="zh-CN" sz="2400" dirty="0"/>
              <a:t>Signal Noise </a:t>
            </a:r>
            <a:r>
              <a:rPr lang="en-US" altLang="zh-CN" sz="2400" dirty="0" smtClean="0"/>
              <a:t>Ratio , PSNR</a:t>
            </a:r>
            <a:r>
              <a:rPr lang="en-US" altLang="zh-CN" sz="2400" dirty="0"/>
              <a:t>) 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通常以分贝</a:t>
            </a:r>
            <a:r>
              <a:rPr lang="en-US" altLang="zh-CN" sz="2400" dirty="0"/>
              <a:t>(dB)</a:t>
            </a:r>
            <a:r>
              <a:rPr lang="zh-CN" altLang="zh-CN" sz="2400" dirty="0"/>
              <a:t>来表示</a:t>
            </a:r>
            <a:r>
              <a:rPr lang="zh-CN" altLang="en-US" sz="2400" dirty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9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6089138" cy="791052"/>
            <a:chOff x="824070" y="1564267"/>
            <a:chExt cx="6089138" cy="791052"/>
          </a:xfrm>
        </p:grpSpPr>
        <p:sp>
          <p:nvSpPr>
            <p:cNvPr id="4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608913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5211683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客观指标与主观评价不总一致？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7" name="table"/>
          <p:cNvPicPr/>
          <p:nvPr/>
        </p:nvPicPr>
        <p:blipFill>
          <a:blip r:embed="rId3"/>
          <a:stretch>
            <a:fillRect/>
          </a:stretch>
        </p:blipFill>
        <p:spPr>
          <a:xfrm>
            <a:off x="1839119" y="2184083"/>
            <a:ext cx="8513763" cy="4257675"/>
          </a:xfrm>
          <a:prstGeom prst="rect">
            <a:avLst/>
          </a:prstGeom>
        </p:spPr>
      </p:pic>
      <p:pic>
        <p:nvPicPr>
          <p:cNvPr id="8" name="图片 7" descr="LENA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719" y="2260283"/>
            <a:ext cx="4064000" cy="304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LEN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19" y="2260283"/>
            <a:ext cx="4064000" cy="3048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484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5724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客观评价的优缺点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014933" cy="554008"/>
            <a:chOff x="1962782" y="3317604"/>
            <a:chExt cx="3132002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优点：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0" y="2835573"/>
            <a:ext cx="8815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客观评价方法不受主观因素干扰，可重复性强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客观评价过程简单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不需要额外组织人员</a:t>
            </a:r>
            <a:r>
              <a:rPr lang="zh-CN" altLang="zh-CN" sz="2400" dirty="0" smtClean="0"/>
              <a:t>参与</a:t>
            </a:r>
            <a:r>
              <a:rPr lang="zh-CN" altLang="en-US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1414067" y="4098956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缺点：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547520" y="4779967"/>
            <a:ext cx="9029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客观指标难以准确反映主观感受</a:t>
            </a:r>
            <a:r>
              <a:rPr lang="zh-CN" altLang="zh-CN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5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559362" y="716894"/>
            <a:ext cx="5385660" cy="1109044"/>
            <a:chOff x="3279913" y="488294"/>
            <a:chExt cx="5385660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5385660" cy="687881"/>
              <a:chOff x="3279913" y="909457"/>
              <a:chExt cx="5385660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385660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数字水印的性能评价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xmlns="" id="{F21CEC06-5D2F-4ABA-A7A1-E1ADD2912969}"/>
              </a:ext>
            </a:extLst>
          </p:cNvPr>
          <p:cNvGrpSpPr/>
          <p:nvPr/>
        </p:nvGrpSpPr>
        <p:grpSpPr>
          <a:xfrm>
            <a:off x="994681" y="2203299"/>
            <a:ext cx="3318781" cy="3637587"/>
            <a:chOff x="1419126" y="2735782"/>
            <a:chExt cx="3318781" cy="3637587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xmlns="" id="{F7ADF761-3F20-47DE-9AF0-49901DA994A1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xmlns="" id="{B8BF0634-E3DE-42EF-BA16-F4FC7BFD0757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0" name="图片 179">
                <a:extLst>
                  <a:ext uri="{FF2B5EF4-FFF2-40B4-BE49-F238E27FC236}">
                    <a16:creationId xmlns:a16="http://schemas.microsoft.com/office/drawing/2014/main" xmlns="" id="{47D94E89-6F22-40BE-8E63-7DBE90661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xmlns="" id="{E05E7F4E-A610-4BA1-80CF-BE1E4E2C40F9}"/>
                </a:ext>
              </a:extLst>
            </p:cNvPr>
            <p:cNvSpPr/>
            <p:nvPr/>
          </p:nvSpPr>
          <p:spPr>
            <a:xfrm>
              <a:off x="1510505" y="3776050"/>
              <a:ext cx="307828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不可感知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性</a:t>
              </a:r>
              <a:endPara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 fontAlgn="base">
                <a:spcAft>
                  <a:spcPct val="0"/>
                </a:spcAft>
                <a:defRPr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对载体的破坏程度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xmlns="" id="{7DF9C592-FF10-4FDE-AF4D-612979E504BB}"/>
              </a:ext>
            </a:extLst>
          </p:cNvPr>
          <p:cNvGrpSpPr/>
          <p:nvPr/>
        </p:nvGrpSpPr>
        <p:grpSpPr>
          <a:xfrm>
            <a:off x="4587324" y="2227958"/>
            <a:ext cx="3318781" cy="3637587"/>
            <a:chOff x="1419126" y="2735782"/>
            <a:chExt cx="3318781" cy="3637587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xmlns="" id="{4A2EB96B-5C4C-4DA8-BD34-65BC828246CF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xmlns="" id="{F19B84E6-2AB3-4839-BEA1-6710ED8162C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5" name="图片 184">
                <a:extLst>
                  <a:ext uri="{FF2B5EF4-FFF2-40B4-BE49-F238E27FC236}">
                    <a16:creationId xmlns:a16="http://schemas.microsoft.com/office/drawing/2014/main" xmlns="" id="{6F4E3313-12C7-4611-8DF3-F9EE95BA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xmlns="" id="{447A7856-DA5D-4F81-B6D4-BD39C209E8E1}"/>
                </a:ext>
              </a:extLst>
            </p:cNvPr>
            <p:cNvSpPr/>
            <p:nvPr/>
          </p:nvSpPr>
          <p:spPr>
            <a:xfrm>
              <a:off x="2354752" y="3387315"/>
              <a:ext cx="158877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主观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评价</a:t>
              </a:r>
              <a:endPara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fontAlgn="base">
                <a:spcAft>
                  <a:spcPct val="0"/>
                </a:spcAft>
                <a:defRPr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客观评价</a:t>
              </a: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xmlns="" id="{458E72DF-B17A-4E21-A1B7-E2ACE1FD8A21}"/>
              </a:ext>
            </a:extLst>
          </p:cNvPr>
          <p:cNvGrpSpPr/>
          <p:nvPr/>
        </p:nvGrpSpPr>
        <p:grpSpPr>
          <a:xfrm>
            <a:off x="8179967" y="2203299"/>
            <a:ext cx="3318781" cy="3637587"/>
            <a:chOff x="1419126" y="2735782"/>
            <a:chExt cx="3318781" cy="3637587"/>
          </a:xfrm>
        </p:grpSpPr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xmlns="" id="{CAB57880-ADD0-484B-A232-39DF288ED145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xmlns="" id="{FA5B1511-4B3B-477D-A68B-C6074F20D063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0" name="图片 189">
                <a:extLst>
                  <a:ext uri="{FF2B5EF4-FFF2-40B4-BE49-F238E27FC236}">
                    <a16:creationId xmlns:a16="http://schemas.microsoft.com/office/drawing/2014/main" xmlns="" id="{9E67EC84-787F-4453-B61E-02F7230C4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xmlns="" id="{92D59D34-A11E-463B-AD24-2B63714D6A97}"/>
                </a:ext>
              </a:extLst>
            </p:cNvPr>
            <p:cNvSpPr/>
            <p:nvPr/>
          </p:nvSpPr>
          <p:spPr>
            <a:xfrm>
              <a:off x="1919110" y="3781305"/>
              <a:ext cx="2488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水印容量、可感知性、健壮性三者之间的平衡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80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2454088" y="1853173"/>
              <a:ext cx="126188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透明性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638399" y="5717285"/>
            <a:ext cx="9116773" cy="1267276"/>
            <a:chOff x="1962782" y="3317603"/>
            <a:chExt cx="10333452" cy="126727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3"/>
              <a:ext cx="10333452" cy="897943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101703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 smtClean="0"/>
                <a:t>        </a:t>
              </a:r>
              <a:r>
                <a:rPr lang="zh-CN" altLang="zh-CN" sz="2400" dirty="0" smtClean="0"/>
                <a:t>对</a:t>
              </a:r>
              <a:r>
                <a:rPr lang="zh-CN" altLang="zh-CN" sz="2400" dirty="0"/>
                <a:t>水印算法性能的完整评价，不仅包括稳健性，还包括透明性等其他指标。</a:t>
              </a:r>
            </a:p>
            <a:p>
              <a:pPr fontAlgn="base">
                <a:spcAft>
                  <a:spcPct val="0"/>
                </a:spcAft>
                <a:defRPr/>
              </a:pP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32533" y="3031153"/>
            <a:ext cx="91202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 smtClean="0"/>
              <a:t>一般</a:t>
            </a:r>
            <a:r>
              <a:rPr lang="zh-CN" altLang="zh-CN" sz="2400" dirty="0"/>
              <a:t>要求算法不显著影响载体的视听觉效果。即要求嵌入信息后，宿主数据的感观质量没有明显下降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 smtClean="0"/>
              <a:t>算法</a:t>
            </a:r>
            <a:r>
              <a:rPr lang="zh-CN" altLang="zh-CN" sz="2400" dirty="0"/>
              <a:t>通常利用人类的感知系统的冗余来达到“透明”嵌入的效果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 smtClean="0"/>
              <a:t>人类</a:t>
            </a:r>
            <a:r>
              <a:rPr lang="zh-CN" altLang="zh-CN" sz="2400" dirty="0"/>
              <a:t>视觉系统</a:t>
            </a:r>
            <a:r>
              <a:rPr lang="en-US" altLang="zh-CN" sz="2400" dirty="0"/>
              <a:t>(Human Visual </a:t>
            </a:r>
            <a:r>
              <a:rPr lang="en-US" altLang="zh-CN" sz="2400" dirty="0" smtClean="0"/>
              <a:t>System , HVS</a:t>
            </a:r>
            <a:r>
              <a:rPr lang="en-US" altLang="zh-CN" sz="2400" dirty="0"/>
              <a:t>)</a:t>
            </a:r>
            <a:r>
              <a:rPr lang="zh-CN" altLang="zh-CN" sz="2400" dirty="0"/>
              <a:t>存在冗余</a:t>
            </a:r>
            <a:r>
              <a:rPr lang="zh-CN" altLang="zh-CN" sz="2400" dirty="0" smtClean="0"/>
              <a:t>。</a:t>
            </a:r>
            <a:r>
              <a:rPr lang="zh-CN" altLang="zh-CN" sz="2400" dirty="0"/>
              <a:t>图像等数字水印和隐写算法正是利用了</a:t>
            </a:r>
            <a:r>
              <a:rPr lang="en-US" altLang="zh-CN" sz="2400" dirty="0"/>
              <a:t>HVS</a:t>
            </a:r>
            <a:r>
              <a:rPr lang="zh-CN" altLang="zh-CN" sz="2400" dirty="0"/>
              <a:t>的这一特点设计的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图像视觉质量的下降程度与算法在其中嵌入的数据量成正比关系，算法嵌入的数据量大，图像视觉质量下降程度就</a:t>
            </a:r>
            <a:r>
              <a:rPr lang="zh-CN" altLang="zh-CN" sz="2400" dirty="0" smtClean="0"/>
              <a:t>大</a:t>
            </a:r>
            <a:r>
              <a:rPr lang="zh-CN" altLang="en-US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566467" y="1995801"/>
            <a:ext cx="9116773" cy="897944"/>
            <a:chOff x="1962782" y="3317603"/>
            <a:chExt cx="10333452" cy="897944"/>
          </a:xfrm>
        </p:grpSpPr>
        <p:sp>
          <p:nvSpPr>
            <p:cNvPr id="16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3"/>
              <a:ext cx="10333452" cy="897943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101703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 smtClean="0"/>
                <a:t>        </a:t>
              </a:r>
              <a:r>
                <a:rPr lang="zh-CN" altLang="zh-CN" sz="2400" dirty="0" smtClean="0"/>
                <a:t>透明性</a:t>
              </a:r>
              <a:r>
                <a:rPr lang="zh-CN" altLang="zh-CN" sz="2400" dirty="0"/>
                <a:t>，也称不可感知性、不可见性或保</a:t>
              </a:r>
              <a:r>
                <a:rPr lang="zh-CN" altLang="zh-CN" sz="2400" dirty="0" smtClean="0"/>
                <a:t>真性</a:t>
              </a:r>
              <a:r>
                <a:rPr lang="zh-CN" altLang="en-US" sz="2400" dirty="0" smtClean="0"/>
                <a:t>，被</a:t>
              </a:r>
              <a:r>
                <a:rPr lang="zh-CN" altLang="zh-CN" sz="2400" dirty="0"/>
                <a:t>用于标评价数字水印算法对载体感观质量的影响</a:t>
              </a:r>
              <a:r>
                <a:rPr lang="zh-CN" altLang="zh-CN" sz="2400" dirty="0" smtClean="0"/>
                <a:t>。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43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5222294" y="2910202"/>
            <a:ext cx="2014933" cy="554008"/>
            <a:chOff x="1962782" y="3317604"/>
            <a:chExt cx="3132002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主观评价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5222294" y="3931316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5" y="3384550"/>
              <a:ext cx="29689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客观评价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071682" y="701654"/>
            <a:ext cx="6194238" cy="1109044"/>
            <a:chOff x="3279913" y="488294"/>
            <a:chExt cx="6194238" cy="11090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6194238" cy="687881"/>
              <a:chOff x="3279913" y="909457"/>
              <a:chExt cx="6194238" cy="687881"/>
            </a:xfrm>
          </p:grpSpPr>
          <p:sp>
            <p:nvSpPr>
              <p:cNvPr id="181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619423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464895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水印算法透明性评价方法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1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43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2329695" y="1864393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主观评价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414066" y="2174594"/>
            <a:ext cx="88528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由人来评价算法引入的图像质量的</a:t>
            </a:r>
            <a:r>
              <a:rPr lang="zh-CN" altLang="zh-CN" sz="2400" dirty="0" smtClean="0"/>
              <a:t>下</a:t>
            </a:r>
            <a:r>
              <a:rPr lang="zh-CN" altLang="en-US" sz="2400" dirty="0" smtClean="0"/>
              <a:t>降。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最常用的</a:t>
            </a:r>
            <a:r>
              <a:rPr lang="zh-CN" altLang="zh-CN" sz="2400" dirty="0" smtClean="0"/>
              <a:t>方法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平均</a:t>
            </a:r>
            <a:r>
              <a:rPr lang="zh-CN" altLang="zh-CN" sz="2400" dirty="0"/>
              <a:t>意见分</a:t>
            </a:r>
            <a:r>
              <a:rPr lang="en-US" altLang="zh-CN" sz="2400" dirty="0"/>
              <a:t>(Mean Opinion Score</a:t>
            </a:r>
            <a:r>
              <a:rPr lang="zh-CN" altLang="zh-CN" sz="2400" dirty="0"/>
              <a:t>，</a:t>
            </a:r>
            <a:r>
              <a:rPr lang="en-US" altLang="zh-CN" sz="2400" dirty="0"/>
              <a:t>MOS)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   MOS</a:t>
            </a:r>
            <a:r>
              <a:rPr lang="zh-CN" altLang="zh-CN" sz="2400" dirty="0"/>
              <a:t>评价</a:t>
            </a:r>
            <a:r>
              <a:rPr lang="zh-CN" altLang="zh-CN" sz="2400" dirty="0" smtClean="0"/>
              <a:t>过程</a:t>
            </a:r>
            <a:r>
              <a:rPr lang="zh-CN" altLang="en-US" sz="2400" dirty="0"/>
              <a:t>：</a:t>
            </a:r>
            <a:r>
              <a:rPr lang="zh-CN" altLang="zh-CN" sz="2400" dirty="0" smtClean="0"/>
              <a:t>组织</a:t>
            </a:r>
            <a:r>
              <a:rPr lang="zh-CN" altLang="zh-CN" sz="2400" dirty="0"/>
              <a:t>人员参与评测，提供图像质量评分等级及其对应的描述，要求参评者独立地观测图像并根据描述给出评分，平均所有参评者打分所得即为图像的</a:t>
            </a:r>
            <a:r>
              <a:rPr lang="en-US" altLang="zh-CN" sz="2400" dirty="0"/>
              <a:t>MOS</a:t>
            </a:r>
            <a:r>
              <a:rPr lang="zh-CN" altLang="zh-CN" sz="2400" dirty="0"/>
              <a:t>分。</a:t>
            </a:r>
            <a:endParaRPr lang="en-US" altLang="zh-CN" sz="2400" dirty="0" smtClean="0"/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31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3490515" y="991140"/>
            <a:ext cx="5539309" cy="791052"/>
            <a:chOff x="824070" y="1564267"/>
            <a:chExt cx="5539309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553930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663425" y="1846846"/>
              <a:ext cx="466185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 ITU-R Rec.500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图像质量度量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5" name="组合 25623">
            <a:extLst>
              <a:ext uri="{FF2B5EF4-FFF2-40B4-BE49-F238E27FC236}">
                <a16:creationId xmlns:a16="http://schemas.microsoft.com/office/drawing/2014/main" xmlns="" id="{AC87EFC3-FF8B-4162-99E0-8F151B01BA7E}"/>
              </a:ext>
            </a:extLst>
          </p:cNvPr>
          <p:cNvGrpSpPr/>
          <p:nvPr/>
        </p:nvGrpSpPr>
        <p:grpSpPr>
          <a:xfrm>
            <a:off x="2295656" y="2256409"/>
            <a:ext cx="7889613" cy="3434302"/>
            <a:chOff x="-3" y="-3"/>
            <a:chExt cx="3259" cy="1158"/>
          </a:xfrm>
        </p:grpSpPr>
        <p:grpSp>
          <p:nvGrpSpPr>
            <p:cNvPr id="16" name="组合 25621">
              <a:extLst>
                <a:ext uri="{FF2B5EF4-FFF2-40B4-BE49-F238E27FC236}">
                  <a16:creationId xmlns:a16="http://schemas.microsoft.com/office/drawing/2014/main" xmlns="" id="{A20838D8-E10D-4412-9586-89EFD2635C25}"/>
                </a:ext>
              </a:extLst>
            </p:cNvPr>
            <p:cNvGrpSpPr/>
            <p:nvPr/>
          </p:nvGrpSpPr>
          <p:grpSpPr>
            <a:xfrm>
              <a:off x="0" y="0"/>
              <a:ext cx="3253" cy="1152"/>
              <a:chOff x="0" y="0"/>
              <a:chExt cx="3253" cy="1152"/>
            </a:xfrm>
          </p:grpSpPr>
          <p:grpSp>
            <p:nvGrpSpPr>
              <p:cNvPr id="21" name="组合 25610">
                <a:extLst>
                  <a:ext uri="{FF2B5EF4-FFF2-40B4-BE49-F238E27FC236}">
                    <a16:creationId xmlns:a16="http://schemas.microsoft.com/office/drawing/2014/main" xmlns="" id="{17BDF056-D946-4E17-BB4B-771D0C0AD9FC}"/>
                  </a:ext>
                </a:extLst>
              </p:cNvPr>
              <p:cNvGrpSpPr/>
              <p:nvPr/>
            </p:nvGrpSpPr>
            <p:grpSpPr>
              <a:xfrm>
                <a:off x="0" y="0"/>
                <a:ext cx="849" cy="384"/>
                <a:chOff x="0" y="0"/>
                <a:chExt cx="849" cy="384"/>
              </a:xfrm>
            </p:grpSpPr>
            <p:sp>
              <p:nvSpPr>
                <p:cNvPr id="45" name="矩形 25603">
                  <a:extLst>
                    <a:ext uri="{FF2B5EF4-FFF2-40B4-BE49-F238E27FC236}">
                      <a16:creationId xmlns:a16="http://schemas.microsoft.com/office/drawing/2014/main" xmlns="" id="{CBBC15C6-3B0D-44AA-87AE-D73868B98FF7}"/>
                    </a:ext>
                  </a:extLst>
                </p:cNvPr>
                <p:cNvSpPr/>
                <p:nvPr/>
              </p:nvSpPr>
              <p:spPr>
                <a:xfrm>
                  <a:off x="86" y="90"/>
                  <a:ext cx="763" cy="20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just"/>
                  <a:r>
                    <a:rPr lang="zh-CN" altLang="en-US" sz="2800" dirty="0"/>
                    <a:t>等级级别</a:t>
                  </a:r>
                </a:p>
              </p:txBody>
            </p:sp>
            <p:sp>
              <p:nvSpPr>
                <p:cNvPr id="46" name="矩形 25609">
                  <a:extLst>
                    <a:ext uri="{FF2B5EF4-FFF2-40B4-BE49-F238E27FC236}">
                      <a16:creationId xmlns:a16="http://schemas.microsoft.com/office/drawing/2014/main" xmlns="" id="{47E92ADA-315C-4559-AC55-59236959753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4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  <p:grpSp>
            <p:nvGrpSpPr>
              <p:cNvPr id="30" name="组合 25612">
                <a:extLst>
                  <a:ext uri="{FF2B5EF4-FFF2-40B4-BE49-F238E27FC236}">
                    <a16:creationId xmlns:a16="http://schemas.microsoft.com/office/drawing/2014/main" xmlns="" id="{ADD16A6C-34FC-411C-8FAF-5857E19E9D6A}"/>
                  </a:ext>
                </a:extLst>
              </p:cNvPr>
              <p:cNvGrpSpPr/>
              <p:nvPr/>
            </p:nvGrpSpPr>
            <p:grpSpPr>
              <a:xfrm>
                <a:off x="849" y="0"/>
                <a:ext cx="1595" cy="384"/>
                <a:chOff x="849" y="0"/>
                <a:chExt cx="1595" cy="384"/>
              </a:xfrm>
            </p:grpSpPr>
            <p:sp>
              <p:nvSpPr>
                <p:cNvPr id="43" name="矩形 25604">
                  <a:extLst>
                    <a:ext uri="{FF2B5EF4-FFF2-40B4-BE49-F238E27FC236}">
                      <a16:creationId xmlns:a16="http://schemas.microsoft.com/office/drawing/2014/main" xmlns="" id="{8F4A51B1-3B6A-416D-B436-A6BB24D9B1C8}"/>
                    </a:ext>
                  </a:extLst>
                </p:cNvPr>
                <p:cNvSpPr/>
                <p:nvPr/>
              </p:nvSpPr>
              <p:spPr>
                <a:xfrm>
                  <a:off x="1154" y="90"/>
                  <a:ext cx="984" cy="20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just"/>
                  <a:r>
                    <a:rPr lang="zh-CN" altLang="en-US" sz="2800" dirty="0"/>
                    <a:t>损  害</a:t>
                  </a:r>
                </a:p>
              </p:txBody>
            </p:sp>
            <p:sp>
              <p:nvSpPr>
                <p:cNvPr id="44" name="矩形 25611">
                  <a:extLst>
                    <a:ext uri="{FF2B5EF4-FFF2-40B4-BE49-F238E27FC236}">
                      <a16:creationId xmlns:a16="http://schemas.microsoft.com/office/drawing/2014/main" xmlns="" id="{2A08326A-AAFF-47CC-A1F6-FA9550F9EB38}"/>
                    </a:ext>
                  </a:extLst>
                </p:cNvPr>
                <p:cNvSpPr/>
                <p:nvPr/>
              </p:nvSpPr>
              <p:spPr>
                <a:xfrm>
                  <a:off x="849" y="0"/>
                  <a:ext cx="159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  <p:grpSp>
            <p:nvGrpSpPr>
              <p:cNvPr id="31" name="组合 25614">
                <a:extLst>
                  <a:ext uri="{FF2B5EF4-FFF2-40B4-BE49-F238E27FC236}">
                    <a16:creationId xmlns:a16="http://schemas.microsoft.com/office/drawing/2014/main" xmlns="" id="{DA7663A4-51D0-4B93-8E0F-4C33BA30FFCA}"/>
                  </a:ext>
                </a:extLst>
              </p:cNvPr>
              <p:cNvGrpSpPr/>
              <p:nvPr/>
            </p:nvGrpSpPr>
            <p:grpSpPr>
              <a:xfrm>
                <a:off x="2444" y="0"/>
                <a:ext cx="809" cy="384"/>
                <a:chOff x="2444" y="0"/>
                <a:chExt cx="809" cy="384"/>
              </a:xfrm>
            </p:grpSpPr>
            <p:sp>
              <p:nvSpPr>
                <p:cNvPr id="41" name="矩形 25605">
                  <a:extLst>
                    <a:ext uri="{FF2B5EF4-FFF2-40B4-BE49-F238E27FC236}">
                      <a16:creationId xmlns:a16="http://schemas.microsoft.com/office/drawing/2014/main" xmlns="" id="{6B0003AA-25A3-465C-940D-51CF8E213146}"/>
                    </a:ext>
                  </a:extLst>
                </p:cNvPr>
                <p:cNvSpPr/>
                <p:nvPr/>
              </p:nvSpPr>
              <p:spPr>
                <a:xfrm>
                  <a:off x="2487" y="90"/>
                  <a:ext cx="723" cy="20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just"/>
                  <a:r>
                    <a:rPr lang="en-US" altLang="zh-CN" sz="2800" dirty="0"/>
                    <a:t>    </a:t>
                  </a:r>
                  <a:r>
                    <a:rPr lang="zh-CN" altLang="en-US" sz="2800" dirty="0"/>
                    <a:t>质   量</a:t>
                  </a:r>
                </a:p>
              </p:txBody>
            </p:sp>
            <p:sp>
              <p:nvSpPr>
                <p:cNvPr id="42" name="矩形 25613">
                  <a:extLst>
                    <a:ext uri="{FF2B5EF4-FFF2-40B4-BE49-F238E27FC236}">
                      <a16:creationId xmlns:a16="http://schemas.microsoft.com/office/drawing/2014/main" xmlns="" id="{320A961A-674B-485C-9025-D67634E4F0CA}"/>
                    </a:ext>
                  </a:extLst>
                </p:cNvPr>
                <p:cNvSpPr/>
                <p:nvPr/>
              </p:nvSpPr>
              <p:spPr>
                <a:xfrm>
                  <a:off x="2444" y="0"/>
                  <a:ext cx="80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  <p:grpSp>
            <p:nvGrpSpPr>
              <p:cNvPr id="32" name="组合 25616">
                <a:extLst>
                  <a:ext uri="{FF2B5EF4-FFF2-40B4-BE49-F238E27FC236}">
                    <a16:creationId xmlns:a16="http://schemas.microsoft.com/office/drawing/2014/main" xmlns="" id="{79CB11C4-5AB6-4F04-B850-0CADBA9E3BF8}"/>
                  </a:ext>
                </a:extLst>
              </p:cNvPr>
              <p:cNvGrpSpPr/>
              <p:nvPr/>
            </p:nvGrpSpPr>
            <p:grpSpPr>
              <a:xfrm>
                <a:off x="0" y="384"/>
                <a:ext cx="849" cy="768"/>
                <a:chOff x="0" y="384"/>
                <a:chExt cx="849" cy="768"/>
              </a:xfrm>
            </p:grpSpPr>
            <p:sp>
              <p:nvSpPr>
                <p:cNvPr id="39" name="矩形 25606">
                  <a:extLst>
                    <a:ext uri="{FF2B5EF4-FFF2-40B4-BE49-F238E27FC236}">
                      <a16:creationId xmlns:a16="http://schemas.microsoft.com/office/drawing/2014/main" xmlns="" id="{5B6C996C-4933-4BEB-9EA2-C4ED73B946C3}"/>
                    </a:ext>
                  </a:extLst>
                </p:cNvPr>
                <p:cNvSpPr/>
                <p:nvPr/>
              </p:nvSpPr>
              <p:spPr>
                <a:xfrm>
                  <a:off x="43" y="384"/>
                  <a:ext cx="763" cy="76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indent="476250"/>
                  <a:r>
                    <a:rPr lang="zh-CN" altLang="en-US" sz="2800" dirty="0" smtClean="0"/>
                    <a:t>   5</a:t>
                  </a:r>
                  <a:endParaRPr lang="zh-CN" altLang="en-US" sz="2800" dirty="0"/>
                </a:p>
                <a:p>
                  <a:pPr indent="476250" eaLnBrk="0" hangingPunct="0"/>
                  <a:r>
                    <a:rPr lang="zh-CN" altLang="en-US" sz="2800" dirty="0" smtClean="0"/>
                    <a:t>   4</a:t>
                  </a:r>
                  <a:endParaRPr lang="zh-CN" altLang="en-US" sz="2800" dirty="0"/>
                </a:p>
                <a:p>
                  <a:pPr indent="476250" eaLnBrk="0" hangingPunct="0"/>
                  <a:r>
                    <a:rPr lang="zh-CN" altLang="en-US" sz="2800" dirty="0" smtClean="0"/>
                    <a:t>   3</a:t>
                  </a:r>
                  <a:endParaRPr lang="zh-CN" altLang="en-US" sz="2800" dirty="0"/>
                </a:p>
                <a:p>
                  <a:pPr indent="476250" eaLnBrk="0" hangingPunct="0"/>
                  <a:r>
                    <a:rPr lang="zh-CN" altLang="en-US" sz="2800" dirty="0" smtClean="0"/>
                    <a:t>   2</a:t>
                  </a:r>
                  <a:endParaRPr lang="zh-CN" altLang="en-US" sz="2800" dirty="0"/>
                </a:p>
                <a:p>
                  <a:pPr indent="476250" eaLnBrk="0" hangingPunct="0"/>
                  <a:r>
                    <a:rPr lang="zh-CN" altLang="en-US" sz="2800" dirty="0" smtClean="0"/>
                    <a:t>   1</a:t>
                  </a:r>
                  <a:endParaRPr lang="zh-CN" altLang="en-US" sz="2800" dirty="0"/>
                </a:p>
              </p:txBody>
            </p:sp>
            <p:sp>
              <p:nvSpPr>
                <p:cNvPr id="40" name="矩形 25615">
                  <a:extLst>
                    <a:ext uri="{FF2B5EF4-FFF2-40B4-BE49-F238E27FC236}">
                      <a16:creationId xmlns:a16="http://schemas.microsoft.com/office/drawing/2014/main" xmlns="" id="{A92929D9-457F-4D75-B43A-DAFA7DEC854D}"/>
                    </a:ext>
                  </a:extLst>
                </p:cNvPr>
                <p:cNvSpPr/>
                <p:nvPr/>
              </p:nvSpPr>
              <p:spPr>
                <a:xfrm>
                  <a:off x="0" y="384"/>
                  <a:ext cx="84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  <p:grpSp>
            <p:nvGrpSpPr>
              <p:cNvPr id="33" name="组合 25618">
                <a:extLst>
                  <a:ext uri="{FF2B5EF4-FFF2-40B4-BE49-F238E27FC236}">
                    <a16:creationId xmlns:a16="http://schemas.microsoft.com/office/drawing/2014/main" xmlns="" id="{464C3F07-8328-4A57-B662-450720B81736}"/>
                  </a:ext>
                </a:extLst>
              </p:cNvPr>
              <p:cNvGrpSpPr/>
              <p:nvPr/>
            </p:nvGrpSpPr>
            <p:grpSpPr>
              <a:xfrm>
                <a:off x="849" y="384"/>
                <a:ext cx="1595" cy="768"/>
                <a:chOff x="849" y="384"/>
                <a:chExt cx="1595" cy="768"/>
              </a:xfrm>
            </p:grpSpPr>
            <p:sp>
              <p:nvSpPr>
                <p:cNvPr id="37" name="矩形 25607">
                  <a:extLst>
                    <a:ext uri="{FF2B5EF4-FFF2-40B4-BE49-F238E27FC236}">
                      <a16:creationId xmlns:a16="http://schemas.microsoft.com/office/drawing/2014/main" xmlns="" id="{76F95318-2678-4FC0-A59A-B601F5014EAA}"/>
                    </a:ext>
                  </a:extLst>
                </p:cNvPr>
                <p:cNvSpPr/>
                <p:nvPr/>
              </p:nvSpPr>
              <p:spPr>
                <a:xfrm>
                  <a:off x="892" y="384"/>
                  <a:ext cx="1509" cy="76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algn="ctr"/>
                  <a:r>
                    <a:rPr lang="zh-CN" altLang="en-US" sz="2800" dirty="0"/>
                    <a:t>不可察觉</a:t>
                  </a:r>
                </a:p>
                <a:p>
                  <a:pPr algn="ctr" eaLnBrk="0" hangingPunct="0"/>
                  <a:r>
                    <a:rPr lang="zh-CN" altLang="en-US" sz="2800" dirty="0"/>
                    <a:t>可察觉，不让人厌烦</a:t>
                  </a:r>
                </a:p>
                <a:p>
                  <a:pPr algn="ctr" eaLnBrk="0" hangingPunct="0"/>
                  <a:r>
                    <a:rPr lang="zh-CN" altLang="en-US" sz="2800" dirty="0" smtClean="0"/>
                    <a:t>轻微地让</a:t>
                  </a:r>
                  <a:r>
                    <a:rPr lang="zh-CN" altLang="en-US" sz="2800" dirty="0"/>
                    <a:t>人厌烦</a:t>
                  </a:r>
                </a:p>
                <a:p>
                  <a:pPr algn="ctr" eaLnBrk="0" hangingPunct="0"/>
                  <a:r>
                    <a:rPr lang="zh-CN" altLang="en-US" sz="2800" dirty="0"/>
                    <a:t>让人厌烦</a:t>
                  </a:r>
                </a:p>
                <a:p>
                  <a:pPr algn="ctr" eaLnBrk="0" hangingPunct="0"/>
                  <a:r>
                    <a:rPr lang="zh-CN" altLang="en-US" sz="2800" dirty="0"/>
                    <a:t>非常让人厌烦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xmlns="" id="{8CFB7D76-9FD6-4862-B6A9-A56880C34500}"/>
                    </a:ext>
                  </a:extLst>
                </p:cNvPr>
                <p:cNvSpPr/>
                <p:nvPr/>
              </p:nvSpPr>
              <p:spPr>
                <a:xfrm>
                  <a:off x="849" y="384"/>
                  <a:ext cx="1595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  <p:grpSp>
            <p:nvGrpSpPr>
              <p:cNvPr id="34" name="组合 25620">
                <a:extLst>
                  <a:ext uri="{FF2B5EF4-FFF2-40B4-BE49-F238E27FC236}">
                    <a16:creationId xmlns:a16="http://schemas.microsoft.com/office/drawing/2014/main" xmlns="" id="{68476DC1-4F9E-448B-A209-25188E5620EF}"/>
                  </a:ext>
                </a:extLst>
              </p:cNvPr>
              <p:cNvGrpSpPr/>
              <p:nvPr/>
            </p:nvGrpSpPr>
            <p:grpSpPr>
              <a:xfrm>
                <a:off x="2444" y="384"/>
                <a:ext cx="809" cy="768"/>
                <a:chOff x="2444" y="384"/>
                <a:chExt cx="809" cy="768"/>
              </a:xfrm>
            </p:grpSpPr>
            <p:sp>
              <p:nvSpPr>
                <p:cNvPr id="35" name="矩形 25608">
                  <a:extLst>
                    <a:ext uri="{FF2B5EF4-FFF2-40B4-BE49-F238E27FC236}">
                      <a16:creationId xmlns:a16="http://schemas.microsoft.com/office/drawing/2014/main" xmlns="" id="{E6572C3B-0D51-41FA-9220-610233B04FA5}"/>
                    </a:ext>
                  </a:extLst>
                </p:cNvPr>
                <p:cNvSpPr/>
                <p:nvPr/>
              </p:nvSpPr>
              <p:spPr>
                <a:xfrm>
                  <a:off x="2487" y="384"/>
                  <a:ext cx="723" cy="76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/>
                <a:lstStyle/>
                <a:p>
                  <a:pPr indent="400050" algn="ctr"/>
                  <a:r>
                    <a:rPr lang="zh-CN" altLang="en-US" sz="2800" dirty="0"/>
                    <a:t>优</a:t>
                  </a:r>
                </a:p>
                <a:p>
                  <a:pPr indent="400050" algn="ctr" eaLnBrk="0" hangingPunct="0"/>
                  <a:r>
                    <a:rPr lang="zh-CN" altLang="en-US" sz="2800" dirty="0"/>
                    <a:t>良</a:t>
                  </a:r>
                </a:p>
                <a:p>
                  <a:pPr indent="400050" algn="ctr" eaLnBrk="0" hangingPunct="0"/>
                  <a:r>
                    <a:rPr lang="zh-CN" altLang="en-US" sz="2800" dirty="0"/>
                    <a:t>中</a:t>
                  </a:r>
                </a:p>
                <a:p>
                  <a:pPr indent="400050" algn="ctr" eaLnBrk="0" hangingPunct="0"/>
                  <a:r>
                    <a:rPr lang="zh-CN" altLang="en-US" sz="2800" dirty="0"/>
                    <a:t>差</a:t>
                  </a:r>
                </a:p>
                <a:p>
                  <a:pPr indent="400050" algn="ctr" eaLnBrk="0" hangingPunct="0"/>
                  <a:r>
                    <a:rPr lang="zh-CN" altLang="en-US" sz="2800" dirty="0"/>
                    <a:t>极差</a:t>
                  </a:r>
                </a:p>
              </p:txBody>
            </p:sp>
            <p:sp>
              <p:nvSpPr>
                <p:cNvPr id="36" name="矩形 25619">
                  <a:extLst>
                    <a:ext uri="{FF2B5EF4-FFF2-40B4-BE49-F238E27FC236}">
                      <a16:creationId xmlns:a16="http://schemas.microsoft.com/office/drawing/2014/main" xmlns="" id="{0F6EFC0C-2F9B-495B-B991-950047CDB848}"/>
                    </a:ext>
                  </a:extLst>
                </p:cNvPr>
                <p:cNvSpPr/>
                <p:nvPr/>
              </p:nvSpPr>
              <p:spPr>
                <a:xfrm>
                  <a:off x="2444" y="384"/>
                  <a:ext cx="80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t"/>
                <a:lstStyle/>
                <a:p>
                  <a:endParaRPr lang="zh-CN" altLang="en-US" sz="2400" dirty="0"/>
                </a:p>
              </p:txBody>
            </p:sp>
          </p:grpSp>
        </p:grpSp>
        <p:sp>
          <p:nvSpPr>
            <p:cNvPr id="19" name="矩形 25622">
              <a:extLst>
                <a:ext uri="{FF2B5EF4-FFF2-40B4-BE49-F238E27FC236}">
                  <a16:creationId xmlns:a16="http://schemas.microsoft.com/office/drawing/2014/main" xmlns="" id="{9F32E8C3-9AB1-4BA1-BEFC-33FD9A6B4272}"/>
                </a:ext>
              </a:extLst>
            </p:cNvPr>
            <p:cNvSpPr/>
            <p:nvPr/>
          </p:nvSpPr>
          <p:spPr>
            <a:xfrm>
              <a:off x="-3" y="-3"/>
              <a:ext cx="3259" cy="115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/>
            <a:lstStyle/>
            <a:p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96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701525" y="1846846"/>
              <a:ext cx="305724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主观评价的优缺点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7FBC06-857E-4E7C-8FA0-2E556494C3DF}"/>
              </a:ext>
            </a:extLst>
          </p:cNvPr>
          <p:cNvGrpSpPr/>
          <p:nvPr/>
        </p:nvGrpSpPr>
        <p:grpSpPr>
          <a:xfrm>
            <a:off x="1414067" y="2102482"/>
            <a:ext cx="2014933" cy="554008"/>
            <a:chOff x="1962782" y="3317604"/>
            <a:chExt cx="3132002" cy="55400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3C685648-DC1F-496F-8AFE-CF348D151AF0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69F433F3-409F-453B-B39E-0D31B53EE14E}"/>
                </a:ext>
              </a:extLst>
            </p:cNvPr>
            <p:cNvSpPr/>
            <p:nvPr/>
          </p:nvSpPr>
          <p:spPr>
            <a:xfrm>
              <a:off x="2125847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优点：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CB66CCF-F032-4056-BB79-D180679365F9}"/>
              </a:ext>
            </a:extLst>
          </p:cNvPr>
          <p:cNvSpPr/>
          <p:nvPr/>
        </p:nvSpPr>
        <p:spPr>
          <a:xfrm>
            <a:off x="1547520" y="2835573"/>
            <a:ext cx="8815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主观评价直接反映了人对图像质量的感受，</a:t>
            </a:r>
            <a:r>
              <a:rPr lang="zh-CN" altLang="zh-CN" sz="2400" dirty="0" smtClean="0"/>
              <a:t>准确性是其优点，</a:t>
            </a:r>
            <a:r>
              <a:rPr lang="zh-CN" altLang="zh-CN" sz="2400" dirty="0"/>
              <a:t>适用评估成熟、稳定的水印算法</a:t>
            </a:r>
            <a:r>
              <a:rPr lang="zh-CN" altLang="zh-CN" sz="2400" dirty="0" smtClean="0"/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DFDEC447-D52D-42D9-AD36-35C221A3F455}"/>
              </a:ext>
            </a:extLst>
          </p:cNvPr>
          <p:cNvGrpSpPr/>
          <p:nvPr/>
        </p:nvGrpSpPr>
        <p:grpSpPr>
          <a:xfrm>
            <a:off x="1414067" y="4098956"/>
            <a:ext cx="2014933" cy="554008"/>
            <a:chOff x="1962782" y="3317604"/>
            <a:chExt cx="3102391" cy="55400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xmlns="" id="{71AF4741-2DF6-4C54-A39C-888E15381A27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75ED023-8DC8-49B6-B420-BB4A0BE2A712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 smtClean="0">
                  <a:latin typeface="+mn-ea"/>
                </a:rPr>
                <a:t>缺点：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547520" y="4779967"/>
            <a:ext cx="9029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 smtClean="0"/>
              <a:t>结果</a:t>
            </a:r>
            <a:r>
              <a:rPr lang="zh-CN" altLang="zh-CN" sz="2400" dirty="0"/>
              <a:t>具有主观性，各次主观评价的差异可能较大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为了降低评价结果的随机性，提高可信度，评价时需要大量的参评人员参与评价，单次评价过程开销大。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24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1414065" y="991140"/>
            <a:ext cx="4083415" cy="791052"/>
            <a:chOff x="824070" y="1564267"/>
            <a:chExt cx="4083415" cy="791052"/>
          </a:xfrm>
        </p:grpSpPr>
        <p:sp>
          <p:nvSpPr>
            <p:cNvPr id="3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408341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2329695" y="1864393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ea typeface="+mj-ea"/>
                </a:rPr>
                <a:t>客观评价</a:t>
              </a:r>
              <a:endParaRPr lang="zh-CN" altLang="en-US" sz="2800" dirty="0">
                <a:solidFill>
                  <a:schemeClr val="bg1"/>
                </a:solidFill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4E93D60-4336-4019-882F-0D64A1346BDD}"/>
              </a:ext>
            </a:extLst>
          </p:cNvPr>
          <p:cNvSpPr/>
          <p:nvPr/>
        </p:nvSpPr>
        <p:spPr>
          <a:xfrm>
            <a:off x="1414066" y="2174594"/>
            <a:ext cx="8852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通常以图像某类属性的“误差”度量原图和水印图的差异，以此作为图像质量的评价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/>
              <a:t>常用的图像客观评价</a:t>
            </a:r>
            <a:r>
              <a:rPr lang="zh-CN" altLang="zh-CN" sz="2400" dirty="0" smtClean="0"/>
              <a:t>指标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差分</a:t>
            </a:r>
            <a:r>
              <a:rPr lang="zh-CN" altLang="zh-CN" sz="2400" dirty="0"/>
              <a:t>失真度量、相关性失真度量等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8616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50A7FD4-444C-49BC-A6F3-B35E7F3FCF19}"/>
              </a:ext>
            </a:extLst>
          </p:cNvPr>
          <p:cNvGrpSpPr/>
          <p:nvPr/>
        </p:nvGrpSpPr>
        <p:grpSpPr>
          <a:xfrm>
            <a:off x="4557315" y="552990"/>
            <a:ext cx="3405585" cy="791052"/>
            <a:chOff x="824070" y="1564267"/>
            <a:chExt cx="3405585" cy="7910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0A43BE8F-F369-4B31-BE00-67E808E1EADC}"/>
                </a:ext>
              </a:extLst>
            </p:cNvPr>
            <p:cNvSpPr/>
            <p:nvPr/>
          </p:nvSpPr>
          <p:spPr>
            <a:xfrm>
              <a:off x="824070" y="1740416"/>
              <a:ext cx="340558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6E0CCCD-B312-441F-9280-14C83857FD1C}"/>
                </a:ext>
              </a:extLst>
            </p:cNvPr>
            <p:cNvSpPr/>
            <p:nvPr/>
          </p:nvSpPr>
          <p:spPr>
            <a:xfrm>
              <a:off x="1663425" y="1846846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客观失真度量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56A63C26-206D-48E5-BA58-811C403D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C95CAFC-C03D-48B4-97BE-443B5ADAD08D}"/>
              </a:ext>
            </a:extLst>
          </p:cNvPr>
          <p:cNvGrpSpPr/>
          <p:nvPr/>
        </p:nvGrpSpPr>
        <p:grpSpPr>
          <a:xfrm>
            <a:off x="2209800" y="1519651"/>
            <a:ext cx="7961313" cy="4813837"/>
            <a:chOff x="1962150" y="1517650"/>
            <a:chExt cx="7961313" cy="4813837"/>
          </a:xfrm>
        </p:grpSpPr>
        <p:graphicFrame>
          <p:nvGraphicFramePr>
            <p:cNvPr id="86" name="对象 26634">
              <a:extLst>
                <a:ext uri="{FF2B5EF4-FFF2-40B4-BE49-F238E27FC236}">
                  <a16:creationId xmlns:a16="http://schemas.microsoft.com/office/drawing/2014/main" xmlns="" id="{3317FF4F-E060-4964-A824-2ED539B43B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9335748"/>
                </p:ext>
              </p:extLst>
            </p:nvPr>
          </p:nvGraphicFramePr>
          <p:xfrm>
            <a:off x="5664200" y="2141538"/>
            <a:ext cx="2438400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2" r:id="rId5" imgW="1548765" imgH="431800" progId="Equation.3">
                    <p:embed/>
                  </p:oleObj>
                </mc:Choice>
                <mc:Fallback>
                  <p:oleObj r:id="rId5" imgW="1548765" imgH="431800" progId="Equation.3">
                    <p:embed/>
                    <p:pic>
                      <p:nvPicPr>
                        <p:cNvPr id="26626" name="对象 2663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64200" y="2141538"/>
                          <a:ext cx="2438400" cy="6731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对象 26633">
              <a:extLst>
                <a:ext uri="{FF2B5EF4-FFF2-40B4-BE49-F238E27FC236}">
                  <a16:creationId xmlns:a16="http://schemas.microsoft.com/office/drawing/2014/main" xmlns="" id="{FC1CB77A-74AC-4867-8470-1D4CFA72D1A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6955775"/>
                </p:ext>
              </p:extLst>
            </p:nvPr>
          </p:nvGraphicFramePr>
          <p:xfrm>
            <a:off x="1962150" y="2332038"/>
            <a:ext cx="114300" cy="219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3" r:id="rId7" imgW="114300" imgH="215900" progId="Equation.3">
                    <p:embed/>
                  </p:oleObj>
                </mc:Choice>
                <mc:Fallback>
                  <p:oleObj r:id="rId7" imgW="114300" imgH="215900" progId="Equation.3">
                    <p:embed/>
                    <p:pic>
                      <p:nvPicPr>
                        <p:cNvPr id="26627" name="对象 2663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62150" y="2332038"/>
                          <a:ext cx="114300" cy="2190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对象 26632">
              <a:extLst>
                <a:ext uri="{FF2B5EF4-FFF2-40B4-BE49-F238E27FC236}">
                  <a16:creationId xmlns:a16="http://schemas.microsoft.com/office/drawing/2014/main" xmlns="" id="{40245E16-E367-4C2E-BF64-99DE555934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46797445"/>
                </p:ext>
              </p:extLst>
            </p:nvPr>
          </p:nvGraphicFramePr>
          <p:xfrm>
            <a:off x="5740400" y="2827338"/>
            <a:ext cx="2590800" cy="633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4" r:id="rId9" imgW="1752600" imgH="431800" progId="Equation.3">
                    <p:embed/>
                  </p:oleObj>
                </mc:Choice>
                <mc:Fallback>
                  <p:oleObj r:id="rId9" imgW="1752600" imgH="431800" progId="Equation.3">
                    <p:embed/>
                    <p:pic>
                      <p:nvPicPr>
                        <p:cNvPr id="26628" name="对象 2663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740400" y="2827338"/>
                          <a:ext cx="2590800" cy="6334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对象 26631">
              <a:extLst>
                <a:ext uri="{FF2B5EF4-FFF2-40B4-BE49-F238E27FC236}">
                  <a16:creationId xmlns:a16="http://schemas.microsoft.com/office/drawing/2014/main" xmlns="" id="{3DF704A4-AE5E-4FE4-91D6-E118D9EBBF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5907677"/>
                </p:ext>
              </p:extLst>
            </p:nvPr>
          </p:nvGraphicFramePr>
          <p:xfrm>
            <a:off x="3454400" y="3513138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5" r:id="rId11" imgW="190500" imgH="190500" progId="Equation.3">
                    <p:embed/>
                  </p:oleObj>
                </mc:Choice>
                <mc:Fallback>
                  <p:oleObj r:id="rId11" imgW="190500" imgH="190500" progId="Equation.3">
                    <p:embed/>
                    <p:pic>
                      <p:nvPicPr>
                        <p:cNvPr id="26629" name="对象 2663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54400" y="3513138"/>
                          <a:ext cx="349250" cy="3492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对象 26630">
              <a:extLst>
                <a:ext uri="{FF2B5EF4-FFF2-40B4-BE49-F238E27FC236}">
                  <a16:creationId xmlns:a16="http://schemas.microsoft.com/office/drawing/2014/main" xmlns="" id="{4B21C3E3-F789-4F88-82AE-8D45F8ABFC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1230260"/>
                </p:ext>
              </p:extLst>
            </p:nvPr>
          </p:nvGraphicFramePr>
          <p:xfrm>
            <a:off x="5740400" y="3513138"/>
            <a:ext cx="2374900" cy="709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6" r:id="rId13" imgW="1815465" imgH="546100" progId="Equation.3">
                    <p:embed/>
                  </p:oleObj>
                </mc:Choice>
                <mc:Fallback>
                  <p:oleObj r:id="rId13" imgW="1815465" imgH="546100" progId="Equation.3">
                    <p:embed/>
                    <p:pic>
                      <p:nvPicPr>
                        <p:cNvPr id="26630" name="对象 2663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40400" y="3513138"/>
                          <a:ext cx="2374900" cy="7096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对象 26629">
              <a:extLst>
                <a:ext uri="{FF2B5EF4-FFF2-40B4-BE49-F238E27FC236}">
                  <a16:creationId xmlns:a16="http://schemas.microsoft.com/office/drawing/2014/main" xmlns="" id="{13FCE2FD-92DF-4F36-B43E-4D0A62ABFF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54681820"/>
                </p:ext>
              </p:extLst>
            </p:nvPr>
          </p:nvGraphicFramePr>
          <p:xfrm>
            <a:off x="5673725" y="4198938"/>
            <a:ext cx="4095750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7" r:id="rId15" imgW="2679700" imgH="393700" progId="Equation.3">
                    <p:embed/>
                  </p:oleObj>
                </mc:Choice>
                <mc:Fallback>
                  <p:oleObj r:id="rId15" imgW="2679700" imgH="393700" progId="Equation.3">
                    <p:embed/>
                    <p:pic>
                      <p:nvPicPr>
                        <p:cNvPr id="26631" name="对象 2662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673725" y="4198938"/>
                          <a:ext cx="4095750" cy="5969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对象 26628">
              <a:extLst>
                <a:ext uri="{FF2B5EF4-FFF2-40B4-BE49-F238E27FC236}">
                  <a16:creationId xmlns:a16="http://schemas.microsoft.com/office/drawing/2014/main" xmlns="" id="{AF01F762-F59E-41CD-B787-92DB814B68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62785627"/>
                </p:ext>
              </p:extLst>
            </p:nvPr>
          </p:nvGraphicFramePr>
          <p:xfrm>
            <a:off x="5664200" y="4884738"/>
            <a:ext cx="31242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8" r:id="rId17" imgW="2032000" imgH="368300" progId="Equation.3">
                    <p:embed/>
                  </p:oleObj>
                </mc:Choice>
                <mc:Fallback>
                  <p:oleObj r:id="rId17" imgW="2032000" imgH="368300" progId="Equation.3">
                    <p:embed/>
                    <p:pic>
                      <p:nvPicPr>
                        <p:cNvPr id="26632" name="对象 2662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664200" y="4884738"/>
                          <a:ext cx="3124200" cy="5715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对象 26627">
              <a:extLst>
                <a:ext uri="{FF2B5EF4-FFF2-40B4-BE49-F238E27FC236}">
                  <a16:creationId xmlns:a16="http://schemas.microsoft.com/office/drawing/2014/main" xmlns="" id="{BC3517FD-169C-46B5-9879-233055BAEC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2283592"/>
                </p:ext>
              </p:extLst>
            </p:nvPr>
          </p:nvGraphicFramePr>
          <p:xfrm>
            <a:off x="5664200" y="5570538"/>
            <a:ext cx="3962400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9" r:id="rId19" imgW="2476500" imgH="368300" progId="Equation.3">
                    <p:embed/>
                  </p:oleObj>
                </mc:Choice>
                <mc:Fallback>
                  <p:oleObj r:id="rId19" imgW="2476500" imgH="368300" progId="Equation.3">
                    <p:embed/>
                    <p:pic>
                      <p:nvPicPr>
                        <p:cNvPr id="26633" name="对象 2662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664200" y="5570538"/>
                          <a:ext cx="3962400" cy="5937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4" name="组合 26676">
              <a:extLst>
                <a:ext uri="{FF2B5EF4-FFF2-40B4-BE49-F238E27FC236}">
                  <a16:creationId xmlns:a16="http://schemas.microsoft.com/office/drawing/2014/main" xmlns="" id="{74C82C9E-FE79-43A5-A494-8BDF17FAF0DE}"/>
                </a:ext>
              </a:extLst>
            </p:cNvPr>
            <p:cNvGrpSpPr/>
            <p:nvPr/>
          </p:nvGrpSpPr>
          <p:grpSpPr>
            <a:xfrm>
              <a:off x="2292350" y="1517650"/>
              <a:ext cx="7631113" cy="4813837"/>
              <a:chOff x="-3" y="-3"/>
              <a:chExt cx="3377" cy="2790"/>
            </a:xfrm>
          </p:grpSpPr>
          <p:grpSp>
            <p:nvGrpSpPr>
              <p:cNvPr id="95" name="组合 26674">
                <a:extLst>
                  <a:ext uri="{FF2B5EF4-FFF2-40B4-BE49-F238E27FC236}">
                    <a16:creationId xmlns:a16="http://schemas.microsoft.com/office/drawing/2014/main" xmlns="" id="{57FA39ED-4EA7-4364-9EE2-2F0DF968D5A4}"/>
                  </a:ext>
                </a:extLst>
              </p:cNvPr>
              <p:cNvGrpSpPr/>
              <p:nvPr/>
            </p:nvGrpSpPr>
            <p:grpSpPr>
              <a:xfrm>
                <a:off x="0" y="0"/>
                <a:ext cx="3371" cy="2787"/>
                <a:chOff x="0" y="0"/>
                <a:chExt cx="3371" cy="2787"/>
              </a:xfrm>
            </p:grpSpPr>
            <p:grpSp>
              <p:nvGrpSpPr>
                <p:cNvPr id="97" name="组合 26649">
                  <a:extLst>
                    <a:ext uri="{FF2B5EF4-FFF2-40B4-BE49-F238E27FC236}">
                      <a16:creationId xmlns:a16="http://schemas.microsoft.com/office/drawing/2014/main" xmlns="" id="{95B5E523-54C4-4A37-9963-85352F2DC33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371" cy="461"/>
                  <a:chOff x="0" y="0"/>
                  <a:chExt cx="3371" cy="461"/>
                </a:xfrm>
              </p:grpSpPr>
              <p:sp>
                <p:nvSpPr>
                  <p:cNvPr id="134" name="矩形 26635">
                    <a:extLst>
                      <a:ext uri="{FF2B5EF4-FFF2-40B4-BE49-F238E27FC236}">
                        <a16:creationId xmlns:a16="http://schemas.microsoft.com/office/drawing/2014/main" xmlns="" id="{059C8B0A-EFBC-47F7-B5ED-31367B845D67}"/>
                      </a:ext>
                    </a:extLst>
                  </p:cNvPr>
                  <p:cNvSpPr/>
                  <p:nvPr/>
                </p:nvSpPr>
                <p:spPr>
                  <a:xfrm>
                    <a:off x="43" y="77"/>
                    <a:ext cx="3285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altLang="en-US" sz="2400" dirty="0"/>
                      <a:t>差分失真度量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135" name="矩形 26648">
                    <a:extLst>
                      <a:ext uri="{FF2B5EF4-FFF2-40B4-BE49-F238E27FC236}">
                        <a16:creationId xmlns:a16="http://schemas.microsoft.com/office/drawing/2014/main" xmlns="" id="{D7B751A7-D657-4631-AD3C-E1513128B0B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3371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98" name="组合 26651">
                  <a:extLst>
                    <a:ext uri="{FF2B5EF4-FFF2-40B4-BE49-F238E27FC236}">
                      <a16:creationId xmlns:a16="http://schemas.microsoft.com/office/drawing/2014/main" xmlns="" id="{2B4213BE-57EA-4FEF-B6B4-AD532922A1CD}"/>
                    </a:ext>
                  </a:extLst>
                </p:cNvPr>
                <p:cNvGrpSpPr/>
                <p:nvPr/>
              </p:nvGrpSpPr>
              <p:grpSpPr>
                <a:xfrm>
                  <a:off x="0" y="384"/>
                  <a:ext cx="1455" cy="462"/>
                  <a:chOff x="0" y="384"/>
                  <a:chExt cx="1455" cy="462"/>
                </a:xfrm>
              </p:grpSpPr>
              <p:sp>
                <p:nvSpPr>
                  <p:cNvPr id="132" name="矩形 26636">
                    <a:extLst>
                      <a:ext uri="{FF2B5EF4-FFF2-40B4-BE49-F238E27FC236}">
                        <a16:creationId xmlns:a16="http://schemas.microsoft.com/office/drawing/2014/main" xmlns="" id="{FD6C1342-FC1A-41A0-A68A-8FE84C44737E}"/>
                      </a:ext>
                    </a:extLst>
                  </p:cNvPr>
                  <p:cNvSpPr/>
                  <p:nvPr/>
                </p:nvSpPr>
                <p:spPr>
                  <a:xfrm>
                    <a:off x="43" y="462"/>
                    <a:ext cx="1369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平均绝对差分</a:t>
                    </a:r>
                  </a:p>
                  <a:p>
                    <a:pPr algn="ctr" eaLnBrk="0" hangingPunct="0"/>
                    <a:endParaRPr lang="zh-CN" altLang="en-US" sz="2000" dirty="0"/>
                  </a:p>
                </p:txBody>
              </p:sp>
              <p:sp>
                <p:nvSpPr>
                  <p:cNvPr id="133" name="矩形 26650">
                    <a:extLst>
                      <a:ext uri="{FF2B5EF4-FFF2-40B4-BE49-F238E27FC236}">
                        <a16:creationId xmlns:a16="http://schemas.microsoft.com/office/drawing/2014/main" xmlns="" id="{63940C72-D950-4320-BDF4-FADEDED56AB3}"/>
                      </a:ext>
                    </a:extLst>
                  </p:cNvPr>
                  <p:cNvSpPr/>
                  <p:nvPr/>
                </p:nvSpPr>
                <p:spPr>
                  <a:xfrm>
                    <a:off x="0" y="384"/>
                    <a:ext cx="1455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99" name="组合 26653">
                  <a:extLst>
                    <a:ext uri="{FF2B5EF4-FFF2-40B4-BE49-F238E27FC236}">
                      <a16:creationId xmlns:a16="http://schemas.microsoft.com/office/drawing/2014/main" xmlns="" id="{DCEF663C-FB75-4DEB-8E7C-36B7A525BD1A}"/>
                    </a:ext>
                  </a:extLst>
                </p:cNvPr>
                <p:cNvGrpSpPr/>
                <p:nvPr/>
              </p:nvGrpSpPr>
              <p:grpSpPr>
                <a:xfrm>
                  <a:off x="1455" y="384"/>
                  <a:ext cx="1916" cy="384"/>
                  <a:chOff x="1455" y="384"/>
                  <a:chExt cx="1916" cy="384"/>
                </a:xfrm>
              </p:grpSpPr>
              <p:sp>
                <p:nvSpPr>
                  <p:cNvPr id="130" name="矩形 26637">
                    <a:extLst>
                      <a:ext uri="{FF2B5EF4-FFF2-40B4-BE49-F238E27FC236}">
                        <a16:creationId xmlns:a16="http://schemas.microsoft.com/office/drawing/2014/main" xmlns="" id="{CBFE02E9-EFBE-4822-A1CE-B489D91935F6}"/>
                      </a:ext>
                    </a:extLst>
                  </p:cNvPr>
                  <p:cNvSpPr/>
                  <p:nvPr/>
                </p:nvSpPr>
                <p:spPr>
                  <a:xfrm>
                    <a:off x="1498" y="384"/>
                    <a:ext cx="1830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  <p:sp>
                <p:nvSpPr>
                  <p:cNvPr id="131" name="矩形 26652">
                    <a:extLst>
                      <a:ext uri="{FF2B5EF4-FFF2-40B4-BE49-F238E27FC236}">
                        <a16:creationId xmlns:a16="http://schemas.microsoft.com/office/drawing/2014/main" xmlns="" id="{33DE7434-CB8A-4DA4-B472-E83BE9C2845D}"/>
                      </a:ext>
                    </a:extLst>
                  </p:cNvPr>
                  <p:cNvSpPr/>
                  <p:nvPr/>
                </p:nvSpPr>
                <p:spPr>
                  <a:xfrm>
                    <a:off x="1455" y="384"/>
                    <a:ext cx="1916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0" name="组合 26655">
                  <a:extLst>
                    <a:ext uri="{FF2B5EF4-FFF2-40B4-BE49-F238E27FC236}">
                      <a16:creationId xmlns:a16="http://schemas.microsoft.com/office/drawing/2014/main" xmlns="" id="{1617C5EA-4A91-4732-9147-EA8C68B81A4B}"/>
                    </a:ext>
                  </a:extLst>
                </p:cNvPr>
                <p:cNvGrpSpPr/>
                <p:nvPr/>
              </p:nvGrpSpPr>
              <p:grpSpPr>
                <a:xfrm>
                  <a:off x="0" y="768"/>
                  <a:ext cx="1455" cy="474"/>
                  <a:chOff x="0" y="768"/>
                  <a:chExt cx="1455" cy="474"/>
                </a:xfrm>
              </p:grpSpPr>
              <p:sp>
                <p:nvSpPr>
                  <p:cNvPr id="128" name="矩形 26638">
                    <a:extLst>
                      <a:ext uri="{FF2B5EF4-FFF2-40B4-BE49-F238E27FC236}">
                        <a16:creationId xmlns:a16="http://schemas.microsoft.com/office/drawing/2014/main" xmlns="" id="{46B69144-B072-4C43-84EF-8ADAD14DB6E8}"/>
                      </a:ext>
                    </a:extLst>
                  </p:cNvPr>
                  <p:cNvSpPr/>
                  <p:nvPr/>
                </p:nvSpPr>
                <p:spPr>
                  <a:xfrm>
                    <a:off x="59" y="858"/>
                    <a:ext cx="1369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均方误差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129" name="矩形 26654">
                    <a:extLst>
                      <a:ext uri="{FF2B5EF4-FFF2-40B4-BE49-F238E27FC236}">
                        <a16:creationId xmlns:a16="http://schemas.microsoft.com/office/drawing/2014/main" xmlns="" id="{82E24CB3-62CE-4746-B261-CDD6F7488E60}"/>
                      </a:ext>
                    </a:extLst>
                  </p:cNvPr>
                  <p:cNvSpPr/>
                  <p:nvPr/>
                </p:nvSpPr>
                <p:spPr>
                  <a:xfrm>
                    <a:off x="0" y="768"/>
                    <a:ext cx="1455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1" name="组合 26657">
                  <a:extLst>
                    <a:ext uri="{FF2B5EF4-FFF2-40B4-BE49-F238E27FC236}">
                      <a16:creationId xmlns:a16="http://schemas.microsoft.com/office/drawing/2014/main" xmlns="" id="{273E923C-9436-4523-8DFA-959CE1DE339D}"/>
                    </a:ext>
                  </a:extLst>
                </p:cNvPr>
                <p:cNvGrpSpPr/>
                <p:nvPr/>
              </p:nvGrpSpPr>
              <p:grpSpPr>
                <a:xfrm>
                  <a:off x="1455" y="768"/>
                  <a:ext cx="1916" cy="384"/>
                  <a:chOff x="1455" y="768"/>
                  <a:chExt cx="1916" cy="384"/>
                </a:xfrm>
              </p:grpSpPr>
              <p:sp>
                <p:nvSpPr>
                  <p:cNvPr id="126" name="矩形 26639">
                    <a:extLst>
                      <a:ext uri="{FF2B5EF4-FFF2-40B4-BE49-F238E27FC236}">
                        <a16:creationId xmlns:a16="http://schemas.microsoft.com/office/drawing/2014/main" xmlns="" id="{72AD9AF3-C7FC-4D7E-AC00-F3840736C935}"/>
                      </a:ext>
                    </a:extLst>
                  </p:cNvPr>
                  <p:cNvSpPr>
                    <a:spLocks noTextEdit="1"/>
                  </p:cNvSpPr>
                  <p:nvPr/>
                </p:nvSpPr>
                <p:spPr>
                  <a:xfrm>
                    <a:off x="1498" y="768"/>
                    <a:ext cx="1830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27" name="矩形 26656">
                    <a:extLst>
                      <a:ext uri="{FF2B5EF4-FFF2-40B4-BE49-F238E27FC236}">
                        <a16:creationId xmlns:a16="http://schemas.microsoft.com/office/drawing/2014/main" xmlns="" id="{ADEA23CA-C7B5-40A9-8A5F-1FDEAC1C4865}"/>
                      </a:ext>
                    </a:extLst>
                  </p:cNvPr>
                  <p:cNvSpPr/>
                  <p:nvPr/>
                </p:nvSpPr>
                <p:spPr>
                  <a:xfrm>
                    <a:off x="1455" y="768"/>
                    <a:ext cx="1916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2" name="组合 26659">
                  <a:extLst>
                    <a:ext uri="{FF2B5EF4-FFF2-40B4-BE49-F238E27FC236}">
                      <a16:creationId xmlns:a16="http://schemas.microsoft.com/office/drawing/2014/main" xmlns="" id="{13E6845E-DA66-4E11-B9F1-52B0E4618DF6}"/>
                    </a:ext>
                  </a:extLst>
                </p:cNvPr>
                <p:cNvGrpSpPr/>
                <p:nvPr/>
              </p:nvGrpSpPr>
              <p:grpSpPr>
                <a:xfrm>
                  <a:off x="0" y="1152"/>
                  <a:ext cx="1523" cy="440"/>
                  <a:chOff x="0" y="1152"/>
                  <a:chExt cx="1523" cy="440"/>
                </a:xfrm>
              </p:grpSpPr>
              <p:sp>
                <p:nvSpPr>
                  <p:cNvPr id="124" name="矩形 26640">
                    <a:extLst>
                      <a:ext uri="{FF2B5EF4-FFF2-40B4-BE49-F238E27FC236}">
                        <a16:creationId xmlns:a16="http://schemas.microsoft.com/office/drawing/2014/main" xmlns="" id="{117ED010-F4B2-4786-A230-834E5D6813CC}"/>
                      </a:ext>
                    </a:extLst>
                  </p:cNvPr>
                  <p:cNvSpPr/>
                  <p:nvPr/>
                </p:nvSpPr>
                <p:spPr>
                  <a:xfrm>
                    <a:off x="154" y="1208"/>
                    <a:ext cx="1369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－范数</a:t>
                    </a:r>
                  </a:p>
                  <a:p>
                    <a:pPr algn="ctr" eaLnBrk="0" hangingPunct="0"/>
                    <a:endParaRPr lang="zh-CN" altLang="en-US" sz="2000" dirty="0"/>
                  </a:p>
                </p:txBody>
              </p:sp>
              <p:sp>
                <p:nvSpPr>
                  <p:cNvPr id="125" name="矩形 26658">
                    <a:extLst>
                      <a:ext uri="{FF2B5EF4-FFF2-40B4-BE49-F238E27FC236}">
                        <a16:creationId xmlns:a16="http://schemas.microsoft.com/office/drawing/2014/main" xmlns="" id="{61BBFC78-C11C-49D1-B81C-50C0FCCE5E71}"/>
                      </a:ext>
                    </a:extLst>
                  </p:cNvPr>
                  <p:cNvSpPr/>
                  <p:nvPr/>
                </p:nvSpPr>
                <p:spPr>
                  <a:xfrm>
                    <a:off x="0" y="1152"/>
                    <a:ext cx="1455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3" name="组合 26661">
                  <a:extLst>
                    <a:ext uri="{FF2B5EF4-FFF2-40B4-BE49-F238E27FC236}">
                      <a16:creationId xmlns:a16="http://schemas.microsoft.com/office/drawing/2014/main" xmlns="" id="{8DFDE6B3-02F5-41D3-8D5D-EA4E7C867EC3}"/>
                    </a:ext>
                  </a:extLst>
                </p:cNvPr>
                <p:cNvGrpSpPr/>
                <p:nvPr/>
              </p:nvGrpSpPr>
              <p:grpSpPr>
                <a:xfrm>
                  <a:off x="1455" y="1152"/>
                  <a:ext cx="1916" cy="384"/>
                  <a:chOff x="1455" y="1152"/>
                  <a:chExt cx="1916" cy="384"/>
                </a:xfrm>
              </p:grpSpPr>
              <p:sp>
                <p:nvSpPr>
                  <p:cNvPr id="122" name="矩形 26641">
                    <a:extLst>
                      <a:ext uri="{FF2B5EF4-FFF2-40B4-BE49-F238E27FC236}">
                        <a16:creationId xmlns:a16="http://schemas.microsoft.com/office/drawing/2014/main" xmlns="" id="{21AB2FB2-10EE-47F9-92FF-FA01851AAC3E}"/>
                      </a:ext>
                    </a:extLst>
                  </p:cNvPr>
                  <p:cNvSpPr>
                    <a:spLocks noTextEdit="1"/>
                  </p:cNvSpPr>
                  <p:nvPr/>
                </p:nvSpPr>
                <p:spPr>
                  <a:xfrm>
                    <a:off x="1498" y="1152"/>
                    <a:ext cx="1830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23" name="矩形 26660">
                    <a:extLst>
                      <a:ext uri="{FF2B5EF4-FFF2-40B4-BE49-F238E27FC236}">
                        <a16:creationId xmlns:a16="http://schemas.microsoft.com/office/drawing/2014/main" xmlns="" id="{3482008F-EE4E-4B19-AC9F-8ACC2C133831}"/>
                      </a:ext>
                    </a:extLst>
                  </p:cNvPr>
                  <p:cNvSpPr/>
                  <p:nvPr/>
                </p:nvSpPr>
                <p:spPr>
                  <a:xfrm>
                    <a:off x="1455" y="1152"/>
                    <a:ext cx="1916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4" name="组合 26663">
                  <a:extLst>
                    <a:ext uri="{FF2B5EF4-FFF2-40B4-BE49-F238E27FC236}">
                      <a16:creationId xmlns:a16="http://schemas.microsoft.com/office/drawing/2014/main" xmlns="" id="{E6A98EF8-CDB3-41A9-88A1-59981210923C}"/>
                    </a:ext>
                  </a:extLst>
                </p:cNvPr>
                <p:cNvGrpSpPr/>
                <p:nvPr/>
              </p:nvGrpSpPr>
              <p:grpSpPr>
                <a:xfrm>
                  <a:off x="0" y="1536"/>
                  <a:ext cx="1455" cy="486"/>
                  <a:chOff x="0" y="1536"/>
                  <a:chExt cx="1455" cy="486"/>
                </a:xfrm>
              </p:grpSpPr>
              <p:sp>
                <p:nvSpPr>
                  <p:cNvPr id="120" name="矩形 26642">
                    <a:extLst>
                      <a:ext uri="{FF2B5EF4-FFF2-40B4-BE49-F238E27FC236}">
                        <a16:creationId xmlns:a16="http://schemas.microsoft.com/office/drawing/2014/main" xmlns="" id="{007C2CF5-5F02-4D31-B8D8-8E7D32DB7F7B}"/>
                      </a:ext>
                    </a:extLst>
                  </p:cNvPr>
                  <p:cNvSpPr/>
                  <p:nvPr/>
                </p:nvSpPr>
                <p:spPr>
                  <a:xfrm>
                    <a:off x="52" y="1638"/>
                    <a:ext cx="1369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拉普拉斯均方误差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121" name="矩形 26662">
                    <a:extLst>
                      <a:ext uri="{FF2B5EF4-FFF2-40B4-BE49-F238E27FC236}">
                        <a16:creationId xmlns:a16="http://schemas.microsoft.com/office/drawing/2014/main" xmlns="" id="{45B1789E-6932-4527-B0C8-66846794E3B2}"/>
                      </a:ext>
                    </a:extLst>
                  </p:cNvPr>
                  <p:cNvSpPr/>
                  <p:nvPr/>
                </p:nvSpPr>
                <p:spPr>
                  <a:xfrm>
                    <a:off x="0" y="1536"/>
                    <a:ext cx="1455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5" name="组合 26665">
                  <a:extLst>
                    <a:ext uri="{FF2B5EF4-FFF2-40B4-BE49-F238E27FC236}">
                      <a16:creationId xmlns:a16="http://schemas.microsoft.com/office/drawing/2014/main" xmlns="" id="{87F11230-4514-4983-85EF-5A64A04431CE}"/>
                    </a:ext>
                  </a:extLst>
                </p:cNvPr>
                <p:cNvGrpSpPr/>
                <p:nvPr/>
              </p:nvGrpSpPr>
              <p:grpSpPr>
                <a:xfrm>
                  <a:off x="1455" y="1536"/>
                  <a:ext cx="1916" cy="384"/>
                  <a:chOff x="1455" y="1536"/>
                  <a:chExt cx="1916" cy="384"/>
                </a:xfrm>
              </p:grpSpPr>
              <p:sp>
                <p:nvSpPr>
                  <p:cNvPr id="118" name="矩形 26643">
                    <a:extLst>
                      <a:ext uri="{FF2B5EF4-FFF2-40B4-BE49-F238E27FC236}">
                        <a16:creationId xmlns:a16="http://schemas.microsoft.com/office/drawing/2014/main" xmlns="" id="{F60EF570-2E01-4823-9C38-7AF0120C977D}"/>
                      </a:ext>
                    </a:extLst>
                  </p:cNvPr>
                  <p:cNvSpPr/>
                  <p:nvPr/>
                </p:nvSpPr>
                <p:spPr>
                  <a:xfrm>
                    <a:off x="1498" y="1536"/>
                    <a:ext cx="1830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  <p:sp>
                <p:nvSpPr>
                  <p:cNvPr id="119" name="矩形 26664">
                    <a:extLst>
                      <a:ext uri="{FF2B5EF4-FFF2-40B4-BE49-F238E27FC236}">
                        <a16:creationId xmlns:a16="http://schemas.microsoft.com/office/drawing/2014/main" xmlns="" id="{33826DB3-FB71-4065-90B3-0D12293D17DB}"/>
                      </a:ext>
                    </a:extLst>
                  </p:cNvPr>
                  <p:cNvSpPr/>
                  <p:nvPr/>
                </p:nvSpPr>
                <p:spPr>
                  <a:xfrm>
                    <a:off x="1455" y="1536"/>
                    <a:ext cx="1916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6" name="组合 26667">
                  <a:extLst>
                    <a:ext uri="{FF2B5EF4-FFF2-40B4-BE49-F238E27FC236}">
                      <a16:creationId xmlns:a16="http://schemas.microsoft.com/office/drawing/2014/main" xmlns="" id="{C4237DD0-F036-4CA0-BA81-1F93862CCEFE}"/>
                    </a:ext>
                  </a:extLst>
                </p:cNvPr>
                <p:cNvGrpSpPr/>
                <p:nvPr/>
              </p:nvGrpSpPr>
              <p:grpSpPr>
                <a:xfrm>
                  <a:off x="0" y="1920"/>
                  <a:ext cx="1455" cy="520"/>
                  <a:chOff x="0" y="1920"/>
                  <a:chExt cx="1455" cy="520"/>
                </a:xfrm>
              </p:grpSpPr>
              <p:sp>
                <p:nvSpPr>
                  <p:cNvPr id="116" name="矩形 26644">
                    <a:extLst>
                      <a:ext uri="{FF2B5EF4-FFF2-40B4-BE49-F238E27FC236}">
                        <a16:creationId xmlns:a16="http://schemas.microsoft.com/office/drawing/2014/main" xmlns="" id="{6BE45372-3671-47DF-AB02-864D3F8DC4CB}"/>
                      </a:ext>
                    </a:extLst>
                  </p:cNvPr>
                  <p:cNvSpPr/>
                  <p:nvPr/>
                </p:nvSpPr>
                <p:spPr>
                  <a:xfrm>
                    <a:off x="76" y="2056"/>
                    <a:ext cx="1369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信噪比</a:t>
                    </a:r>
                  </a:p>
                  <a:p>
                    <a:pPr algn="ctr" eaLnBrk="0" hangingPunct="0"/>
                    <a:endParaRPr lang="zh-CN" altLang="en-US" sz="2400" dirty="0"/>
                  </a:p>
                </p:txBody>
              </p:sp>
              <p:sp>
                <p:nvSpPr>
                  <p:cNvPr id="117" name="矩形 26666">
                    <a:extLst>
                      <a:ext uri="{FF2B5EF4-FFF2-40B4-BE49-F238E27FC236}">
                        <a16:creationId xmlns:a16="http://schemas.microsoft.com/office/drawing/2014/main" xmlns="" id="{AB72DBC0-A060-420A-8326-A34532D002FE}"/>
                      </a:ext>
                    </a:extLst>
                  </p:cNvPr>
                  <p:cNvSpPr/>
                  <p:nvPr/>
                </p:nvSpPr>
                <p:spPr>
                  <a:xfrm>
                    <a:off x="0" y="1920"/>
                    <a:ext cx="1455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7" name="组合 26669">
                  <a:extLst>
                    <a:ext uri="{FF2B5EF4-FFF2-40B4-BE49-F238E27FC236}">
                      <a16:creationId xmlns:a16="http://schemas.microsoft.com/office/drawing/2014/main" xmlns="" id="{922A05D5-3096-4F58-B9FC-14A32094F422}"/>
                    </a:ext>
                  </a:extLst>
                </p:cNvPr>
                <p:cNvGrpSpPr/>
                <p:nvPr/>
              </p:nvGrpSpPr>
              <p:grpSpPr>
                <a:xfrm>
                  <a:off x="1455" y="1920"/>
                  <a:ext cx="1916" cy="384"/>
                  <a:chOff x="1455" y="1920"/>
                  <a:chExt cx="1916" cy="384"/>
                </a:xfrm>
              </p:grpSpPr>
              <p:sp>
                <p:nvSpPr>
                  <p:cNvPr id="114" name="矩形 26645">
                    <a:extLst>
                      <a:ext uri="{FF2B5EF4-FFF2-40B4-BE49-F238E27FC236}">
                        <a16:creationId xmlns:a16="http://schemas.microsoft.com/office/drawing/2014/main" xmlns="" id="{E3C3E019-F172-416F-97A4-D2E77BFC9BB3}"/>
                      </a:ext>
                    </a:extLst>
                  </p:cNvPr>
                  <p:cNvSpPr/>
                  <p:nvPr/>
                </p:nvSpPr>
                <p:spPr>
                  <a:xfrm>
                    <a:off x="1498" y="1920"/>
                    <a:ext cx="1830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  <p:sp>
                <p:nvSpPr>
                  <p:cNvPr id="115" name="矩形 26668">
                    <a:extLst>
                      <a:ext uri="{FF2B5EF4-FFF2-40B4-BE49-F238E27FC236}">
                        <a16:creationId xmlns:a16="http://schemas.microsoft.com/office/drawing/2014/main" xmlns="" id="{025D79EB-9BC7-47AE-B773-10C52E78F69E}"/>
                      </a:ext>
                    </a:extLst>
                  </p:cNvPr>
                  <p:cNvSpPr/>
                  <p:nvPr/>
                </p:nvSpPr>
                <p:spPr>
                  <a:xfrm>
                    <a:off x="1455" y="1920"/>
                    <a:ext cx="1916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8" name="组合 26671">
                  <a:extLst>
                    <a:ext uri="{FF2B5EF4-FFF2-40B4-BE49-F238E27FC236}">
                      <a16:creationId xmlns:a16="http://schemas.microsoft.com/office/drawing/2014/main" xmlns="" id="{56A26C49-6D77-457A-A6B4-06E6AC0140E3}"/>
                    </a:ext>
                  </a:extLst>
                </p:cNvPr>
                <p:cNvGrpSpPr/>
                <p:nvPr/>
              </p:nvGrpSpPr>
              <p:grpSpPr>
                <a:xfrm>
                  <a:off x="0" y="2304"/>
                  <a:ext cx="1454" cy="483"/>
                  <a:chOff x="0" y="2304"/>
                  <a:chExt cx="1454" cy="483"/>
                </a:xfrm>
              </p:grpSpPr>
              <p:sp>
                <p:nvSpPr>
                  <p:cNvPr id="112" name="矩形 26646">
                    <a:extLst>
                      <a:ext uri="{FF2B5EF4-FFF2-40B4-BE49-F238E27FC236}">
                        <a16:creationId xmlns:a16="http://schemas.microsoft.com/office/drawing/2014/main" xmlns="" id="{A9203BB7-ACF1-4ADA-9A47-EE49EACBE7B4}"/>
                      </a:ext>
                    </a:extLst>
                  </p:cNvPr>
                  <p:cNvSpPr/>
                  <p:nvPr/>
                </p:nvSpPr>
                <p:spPr>
                  <a:xfrm>
                    <a:off x="86" y="2403"/>
                    <a:ext cx="1368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altLang="en-US" sz="2400" dirty="0"/>
                      <a:t>峰值信噪比</a:t>
                    </a:r>
                  </a:p>
                  <a:p>
                    <a:pPr algn="ctr" eaLnBrk="0" hangingPunct="0"/>
                    <a:endParaRPr lang="zh-CN" altLang="en-US" sz="2000" dirty="0"/>
                  </a:p>
                </p:txBody>
              </p:sp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xmlns="" id="{1C5C78B7-6DD2-4ABE-AD3F-0FD23618E51B}"/>
                      </a:ext>
                    </a:extLst>
                  </p:cNvPr>
                  <p:cNvSpPr/>
                  <p:nvPr/>
                </p:nvSpPr>
                <p:spPr>
                  <a:xfrm>
                    <a:off x="0" y="2304"/>
                    <a:ext cx="1454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  <p:grpSp>
              <p:nvGrpSpPr>
                <p:cNvPr id="109" name="组合 26673">
                  <a:extLst>
                    <a:ext uri="{FF2B5EF4-FFF2-40B4-BE49-F238E27FC236}">
                      <a16:creationId xmlns:a16="http://schemas.microsoft.com/office/drawing/2014/main" xmlns="" id="{BBF80DC2-5A56-4D60-80A5-47DAF6BDBD6D}"/>
                    </a:ext>
                  </a:extLst>
                </p:cNvPr>
                <p:cNvGrpSpPr/>
                <p:nvPr/>
              </p:nvGrpSpPr>
              <p:grpSpPr>
                <a:xfrm>
                  <a:off x="1454" y="2304"/>
                  <a:ext cx="1917" cy="384"/>
                  <a:chOff x="1454" y="2304"/>
                  <a:chExt cx="1917" cy="384"/>
                </a:xfrm>
              </p:grpSpPr>
              <p:sp>
                <p:nvSpPr>
                  <p:cNvPr id="110" name="矩形 26647">
                    <a:extLst>
                      <a:ext uri="{FF2B5EF4-FFF2-40B4-BE49-F238E27FC236}">
                        <a16:creationId xmlns:a16="http://schemas.microsoft.com/office/drawing/2014/main" xmlns="" id="{96967A49-F542-4614-989C-B9CD10A32A5D}"/>
                      </a:ext>
                    </a:extLst>
                  </p:cNvPr>
                  <p:cNvSpPr>
                    <a:spLocks noTextEdit="1"/>
                  </p:cNvSpPr>
                  <p:nvPr/>
                </p:nvSpPr>
                <p:spPr>
                  <a:xfrm>
                    <a:off x="1497" y="2304"/>
                    <a:ext cx="1831" cy="38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t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1" name="矩形 26672">
                    <a:extLst>
                      <a:ext uri="{FF2B5EF4-FFF2-40B4-BE49-F238E27FC236}">
                        <a16:creationId xmlns:a16="http://schemas.microsoft.com/office/drawing/2014/main" xmlns="" id="{9E52282B-1E7C-499E-A2F8-8B8D7B65C4BB}"/>
                      </a:ext>
                    </a:extLst>
                  </p:cNvPr>
                  <p:cNvSpPr/>
                  <p:nvPr/>
                </p:nvSpPr>
                <p:spPr>
                  <a:xfrm>
                    <a:off x="1454" y="2304"/>
                    <a:ext cx="1917" cy="384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anchor="t"/>
                  <a:lstStyle/>
                  <a:p>
                    <a:endParaRPr lang="zh-CN" altLang="en-US" sz="2000" dirty="0"/>
                  </a:p>
                </p:txBody>
              </p:sp>
            </p:grpSp>
          </p:grpSp>
          <p:sp>
            <p:nvSpPr>
              <p:cNvPr id="96" name="矩形 26675">
                <a:extLst>
                  <a:ext uri="{FF2B5EF4-FFF2-40B4-BE49-F238E27FC236}">
                    <a16:creationId xmlns:a16="http://schemas.microsoft.com/office/drawing/2014/main" xmlns="" id="{B3C10B5F-7E09-4CB9-BB16-60A78323A8D5}"/>
                  </a:ext>
                </a:extLst>
              </p:cNvPr>
              <p:cNvSpPr/>
              <p:nvPr/>
            </p:nvSpPr>
            <p:spPr>
              <a:xfrm>
                <a:off x="-3" y="-3"/>
                <a:ext cx="3377" cy="2694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t"/>
              <a:lstStyle/>
              <a:p>
                <a:endParaRPr lang="zh-CN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3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592</Words>
  <Application>Microsoft Office PowerPoint</Application>
  <PresentationFormat>宽屏</PresentationFormat>
  <Paragraphs>107</Paragraphs>
  <Slides>14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等线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Wingdings</vt:lpstr>
      <vt:lpstr>Office 主题​​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419</cp:revision>
  <dcterms:created xsi:type="dcterms:W3CDTF">2019-09-27T01:23:40Z</dcterms:created>
  <dcterms:modified xsi:type="dcterms:W3CDTF">2020-01-03T23:25:26Z</dcterms:modified>
</cp:coreProperties>
</file>